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1402" r:id="rId2"/>
    <p:sldId id="1399" r:id="rId3"/>
    <p:sldId id="366" r:id="rId4"/>
    <p:sldId id="373" r:id="rId5"/>
    <p:sldId id="328" r:id="rId6"/>
    <p:sldId id="278" r:id="rId7"/>
    <p:sldId id="266" r:id="rId8"/>
    <p:sldId id="289" r:id="rId9"/>
    <p:sldId id="1401" r:id="rId10"/>
    <p:sldId id="267" r:id="rId11"/>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Proxima Nova Alt Lt" panose="02000506030000020004" charset="0"/>
      <p:regular r:id="rId18"/>
    </p:embeddedFont>
    <p:embeddedFont>
      <p:font typeface="Proxima Nova Alt Rg" panose="02000506030000020004" charset="0"/>
      <p:regular r:id="rId19"/>
      <p:bold r:id="rId20"/>
    </p:embeddedFont>
    <p:embeddedFont>
      <p:font typeface="Proxima Nova Alt Th"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2060"/>
    <a:srgbClr val="0F3F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5" d="100"/>
          <a:sy n="65" d="100"/>
        </p:scale>
        <p:origin x="652"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57921-0D45-4583-A3E1-36FE0700CA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AA1823-277B-409F-AB0D-A8240C9AF2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8659C3-49F0-4266-B8E5-D50865809238}"/>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5" name="Footer Placeholder 4">
            <a:extLst>
              <a:ext uri="{FF2B5EF4-FFF2-40B4-BE49-F238E27FC236}">
                <a16:creationId xmlns:a16="http://schemas.microsoft.com/office/drawing/2014/main" id="{C42DA31D-62C0-4650-89B9-559791E6F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AF5F2-379D-4626-B5A3-65B563B7F49D}"/>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3156448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986F2-E2C6-4B43-9125-3469647C11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723CB8-3BEC-472A-B663-1876F8FCBFA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B440F3-C4CC-4EAF-B8CD-233DD3B8EC82}"/>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5" name="Footer Placeholder 4">
            <a:extLst>
              <a:ext uri="{FF2B5EF4-FFF2-40B4-BE49-F238E27FC236}">
                <a16:creationId xmlns:a16="http://schemas.microsoft.com/office/drawing/2014/main" id="{73A74E97-126C-4A7B-A512-76112B19BA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04DDB6-E784-4AA6-B686-9CDF42EFA3D8}"/>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4119023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5E5C8-CD07-449A-A754-723A53CF3A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E2D6AB-DDA6-44ED-94F2-DA30AEBCB6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C389CDA-9682-4B3D-8510-9DCE7A14D908}"/>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5" name="Footer Placeholder 4">
            <a:extLst>
              <a:ext uri="{FF2B5EF4-FFF2-40B4-BE49-F238E27FC236}">
                <a16:creationId xmlns:a16="http://schemas.microsoft.com/office/drawing/2014/main" id="{9D99203B-EF78-42D3-8F03-F7FCBCBEB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8AB3B-CFA5-42A7-B47A-EC47263B163C}"/>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264447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1F3E0-C755-48DC-A1DC-94D7BC1C0D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4F5DD4-1A3E-4876-A184-842B8AC489B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4BBC38-3847-47B3-B82B-6D6162D72F1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E30DF5-1A9C-4A27-9799-F8E0B9E116BB}"/>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6" name="Footer Placeholder 5">
            <a:extLst>
              <a:ext uri="{FF2B5EF4-FFF2-40B4-BE49-F238E27FC236}">
                <a16:creationId xmlns:a16="http://schemas.microsoft.com/office/drawing/2014/main" id="{07E5E43B-1A69-497F-A4CB-202416FDA8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C2086E-F332-48A1-AB1E-5A014B7AB4C2}"/>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4225731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45CE8-BB50-4814-89C7-FB1EDC98D7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C5CE7E-BE1B-4784-B27E-038B707D91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F8264D-587B-48B7-A259-ACC1B3920C5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6B9C67-83F8-4489-A9C5-EC749E7ED4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51A4901-B1E2-4CA1-9AF8-33BF2EBB2C6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7CDD9-07D4-4FDE-88A4-0613623577D8}"/>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8" name="Footer Placeholder 7">
            <a:extLst>
              <a:ext uri="{FF2B5EF4-FFF2-40B4-BE49-F238E27FC236}">
                <a16:creationId xmlns:a16="http://schemas.microsoft.com/office/drawing/2014/main" id="{88D50BAE-55ED-426E-B5F3-7305A57249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6DA081-6AD7-408E-A745-0359B966782E}"/>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335140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1BA0-14F7-4884-8DB7-667387F9F1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D8E5B7-689E-41E8-A627-7C6261490C41}"/>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4" name="Footer Placeholder 3">
            <a:extLst>
              <a:ext uri="{FF2B5EF4-FFF2-40B4-BE49-F238E27FC236}">
                <a16:creationId xmlns:a16="http://schemas.microsoft.com/office/drawing/2014/main" id="{D2435ABF-1C7B-4F06-8032-7EDB07B03B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947481-79AD-4AE3-AFD1-C5910EBE4A84}"/>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4156751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253265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406732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267898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2646907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2854917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1959504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4148655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2107289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1735158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329749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477CC-83DA-4079-932E-FB622231412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3" name="Footer Placeholder 2">
            <a:extLst>
              <a:ext uri="{FF2B5EF4-FFF2-40B4-BE49-F238E27FC236}">
                <a16:creationId xmlns:a16="http://schemas.microsoft.com/office/drawing/2014/main" id="{905A48C6-7634-4FFC-AB9B-E2A2D159D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4A3C7-2E45-4A12-A965-2F74F44BD75A}"/>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28763474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4E576-25A7-44B2-928E-59AF40BF04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CC2AC8-C5B4-407E-8F66-318363EF79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A7D922-5A1C-487C-BB26-B9B123ECD2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B66D45-E4E2-4567-8A3A-2287FAB325DF}"/>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6" name="Footer Placeholder 5">
            <a:extLst>
              <a:ext uri="{FF2B5EF4-FFF2-40B4-BE49-F238E27FC236}">
                <a16:creationId xmlns:a16="http://schemas.microsoft.com/office/drawing/2014/main" id="{FEF28165-9F80-40F6-8F87-0CC2D8E62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8D1971-5B20-463D-88E3-83F552EEF2FD}"/>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1335358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CA4CA-45D5-40C6-AC44-7CB9751075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468075-CE33-4866-AE12-BC9EF24DCB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4441AE-3D40-47C4-886B-E2A690653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980172D-F3EA-41D1-85E1-7D7E69F858B3}"/>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6" name="Footer Placeholder 5">
            <a:extLst>
              <a:ext uri="{FF2B5EF4-FFF2-40B4-BE49-F238E27FC236}">
                <a16:creationId xmlns:a16="http://schemas.microsoft.com/office/drawing/2014/main" id="{FFB27991-F65C-4F8B-BC60-2F660AAB47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2E3063-9BF7-49D0-A103-BCB9A32905A0}"/>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311223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112C-2736-4B22-898C-A4467B193C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FB64CA-8712-4992-AEE0-02A011A9480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EDF446-2B9E-484D-95AC-5EBBF2EE235D}"/>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5" name="Footer Placeholder 4">
            <a:extLst>
              <a:ext uri="{FF2B5EF4-FFF2-40B4-BE49-F238E27FC236}">
                <a16:creationId xmlns:a16="http://schemas.microsoft.com/office/drawing/2014/main" id="{19E9D04E-B3C3-459E-B72C-3CD398DED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6C2155-4544-423F-A581-D0917E2D6435}"/>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1223728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772C02-1111-4E04-8FA4-26A2998C26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57A0CE-B705-4FC4-BC91-2EB9D6C4DAD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0CE58C-B309-4F30-ABFB-A23C97E2A6C5}"/>
              </a:ext>
            </a:extLst>
          </p:cNvPr>
          <p:cNvSpPr>
            <a:spLocks noGrp="1"/>
          </p:cNvSpPr>
          <p:nvPr>
            <p:ph type="dt" sz="half" idx="10"/>
          </p:nvPr>
        </p:nvSpPr>
        <p:spPr/>
        <p:txBody>
          <a:bodyPr/>
          <a:lstStyle/>
          <a:p>
            <a:fld id="{6B903E22-60B4-43A0-8748-11EA1A1853E2}" type="datetimeFigureOut">
              <a:rPr lang="en-US" smtClean="0"/>
              <a:t>2/4/2020</a:t>
            </a:fld>
            <a:endParaRPr lang="en-US"/>
          </a:p>
        </p:txBody>
      </p:sp>
      <p:sp>
        <p:nvSpPr>
          <p:cNvPr id="5" name="Footer Placeholder 4">
            <a:extLst>
              <a:ext uri="{FF2B5EF4-FFF2-40B4-BE49-F238E27FC236}">
                <a16:creationId xmlns:a16="http://schemas.microsoft.com/office/drawing/2014/main" id="{F8AC760A-23A7-48DA-A162-0D53E852C3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377C31-6234-445E-A3C4-72CCADCE8BE9}"/>
              </a:ext>
            </a:extLst>
          </p:cNvPr>
          <p:cNvSpPr>
            <a:spLocks noGrp="1"/>
          </p:cNvSpPr>
          <p:nvPr>
            <p:ph type="sldNum" sz="quarter" idx="12"/>
          </p:nvPr>
        </p:nvSpPr>
        <p:spPr/>
        <p:txBody>
          <a:bodyPr/>
          <a:lstStyle/>
          <a:p>
            <a:fld id="{0396D7BC-1E2B-486F-8ACA-683511E2BED0}" type="slidenum">
              <a:rPr lang="en-US" smtClean="0"/>
              <a:t>‹#›</a:t>
            </a:fld>
            <a:endParaRPr lang="en-US"/>
          </a:p>
        </p:txBody>
      </p:sp>
    </p:spTree>
    <p:extLst>
      <p:ext uri="{BB962C8B-B14F-4D97-AF65-F5344CB8AC3E}">
        <p14:creationId xmlns:p14="http://schemas.microsoft.com/office/powerpoint/2010/main" val="4266547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C6FF42-FAF1-4DCE-9C2F-45900740ED67}"/>
              </a:ext>
            </a:extLst>
          </p:cNvPr>
          <p:cNvSpPr>
            <a:spLocks noGrp="1"/>
          </p:cNvSpPr>
          <p:nvPr>
            <p:ph type="dt" sz="half" idx="10"/>
          </p:nvPr>
        </p:nvSpPr>
        <p:spPr/>
        <p:txBody>
          <a:bodyPr/>
          <a:lstStyle/>
          <a:p>
            <a:fld id="{C1403957-1477-4CCE-9888-06768B71D5B4}" type="datetimeFigureOut">
              <a:rPr lang="en-US" smtClean="0"/>
              <a:t>2/4/2020</a:t>
            </a:fld>
            <a:endParaRPr lang="en-US"/>
          </a:p>
        </p:txBody>
      </p:sp>
      <p:sp>
        <p:nvSpPr>
          <p:cNvPr id="3" name="Footer Placeholder 2">
            <a:extLst>
              <a:ext uri="{FF2B5EF4-FFF2-40B4-BE49-F238E27FC236}">
                <a16:creationId xmlns:a16="http://schemas.microsoft.com/office/drawing/2014/main" id="{B48D2022-04D5-43EE-83EB-06C1ABD6B8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46D01B-3EDA-419E-B95A-495C8776C13D}"/>
              </a:ext>
            </a:extLst>
          </p:cNvPr>
          <p:cNvSpPr>
            <a:spLocks noGrp="1"/>
          </p:cNvSpPr>
          <p:nvPr>
            <p:ph type="sldNum" sz="quarter" idx="12"/>
          </p:nvPr>
        </p:nvSpPr>
        <p:spPr/>
        <p:txBody>
          <a:bodyPr/>
          <a:lstStyle/>
          <a:p>
            <a:fld id="{67DD583D-F965-4F2D-A249-5AB8716263C0}" type="slidenum">
              <a:rPr lang="en-US" smtClean="0"/>
              <a:t>‹#›</a:t>
            </a:fld>
            <a:endParaRPr lang="en-US"/>
          </a:p>
        </p:txBody>
      </p:sp>
    </p:spTree>
    <p:extLst>
      <p:ext uri="{BB962C8B-B14F-4D97-AF65-F5344CB8AC3E}">
        <p14:creationId xmlns:p14="http://schemas.microsoft.com/office/powerpoint/2010/main" val="10212411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590675" y="781050"/>
            <a:ext cx="3409950" cy="5295900"/>
          </a:xfrm>
          <a:custGeom>
            <a:avLst/>
            <a:gdLst>
              <a:gd name="connsiteX0" fmla="*/ 0 w 3409950"/>
              <a:gd name="connsiteY0" fmla="*/ 0 h 5295900"/>
              <a:gd name="connsiteX1" fmla="*/ 3409950 w 3409950"/>
              <a:gd name="connsiteY1" fmla="*/ 0 h 5295900"/>
              <a:gd name="connsiteX2" fmla="*/ 3409950 w 3409950"/>
              <a:gd name="connsiteY2" fmla="*/ 5295900 h 5295900"/>
              <a:gd name="connsiteX3" fmla="*/ 0 w 3409950"/>
              <a:gd name="connsiteY3" fmla="*/ 5295900 h 5295900"/>
            </a:gdLst>
            <a:ahLst/>
            <a:cxnLst>
              <a:cxn ang="0">
                <a:pos x="connsiteX0" y="connsiteY0"/>
              </a:cxn>
              <a:cxn ang="0">
                <a:pos x="connsiteX1" y="connsiteY1"/>
              </a:cxn>
              <a:cxn ang="0">
                <a:pos x="connsiteX2" y="connsiteY2"/>
              </a:cxn>
              <a:cxn ang="0">
                <a:pos x="connsiteX3" y="connsiteY3"/>
              </a:cxn>
            </a:cxnLst>
            <a:rect l="l" t="t" r="r" b="b"/>
            <a:pathLst>
              <a:path w="3409950" h="5295900">
                <a:moveTo>
                  <a:pt x="0" y="0"/>
                </a:moveTo>
                <a:lnTo>
                  <a:pt x="3409950" y="0"/>
                </a:lnTo>
                <a:lnTo>
                  <a:pt x="3409950" y="5295900"/>
                </a:lnTo>
                <a:lnTo>
                  <a:pt x="0" y="5295900"/>
                </a:lnTo>
                <a:close/>
              </a:path>
            </a:pathLst>
          </a:custGeom>
          <a:effectLst>
            <a:outerShdw blurRad="381000" sx="102000" sy="102000" algn="ctr" rotWithShape="0">
              <a:schemeClr val="tx1">
                <a:lumMod val="85000"/>
                <a:lumOff val="15000"/>
                <a:alpha val="40000"/>
              </a:schemeClr>
            </a:outerShdw>
          </a:effectLst>
        </p:spPr>
        <p:txBody>
          <a:bodyPr wrap="square">
            <a:noAutofit/>
          </a:bodyPr>
          <a:lstStyle>
            <a:lvl1pPr marL="0" indent="0">
              <a:buNone/>
              <a:defRPr>
                <a:solidFill>
                  <a:schemeClr val="bg1">
                    <a:lumMod val="50000"/>
                  </a:schemeClr>
                </a:solidFill>
              </a:defRPr>
            </a:lvl1pPr>
          </a:lstStyle>
          <a:p>
            <a:endParaRPr lang="id-ID"/>
          </a:p>
        </p:txBody>
      </p:sp>
    </p:spTree>
    <p:extLst>
      <p:ext uri="{BB962C8B-B14F-4D97-AF65-F5344CB8AC3E}">
        <p14:creationId xmlns:p14="http://schemas.microsoft.com/office/powerpoint/2010/main" val="4151715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286500" y="3665988"/>
            <a:ext cx="3736975" cy="2591938"/>
          </a:xfrm>
        </p:spPr>
        <p:txBody>
          <a:bodyPr/>
          <a:lstStyle/>
          <a:p>
            <a:endParaRPr lang="en-US"/>
          </a:p>
        </p:txBody>
      </p:sp>
      <p:sp>
        <p:nvSpPr>
          <p:cNvPr id="4" name="Picture Placeholder 2"/>
          <p:cNvSpPr>
            <a:spLocks noGrp="1"/>
          </p:cNvSpPr>
          <p:nvPr>
            <p:ph type="pic" sz="quarter" idx="11"/>
          </p:nvPr>
        </p:nvSpPr>
        <p:spPr>
          <a:xfrm>
            <a:off x="9348787" y="4215262"/>
            <a:ext cx="2072975" cy="2591938"/>
          </a:xfrm>
        </p:spPr>
        <p:txBody>
          <a:bodyPr/>
          <a:lstStyle/>
          <a:p>
            <a:endParaRPr lang="en-US"/>
          </a:p>
        </p:txBody>
      </p:sp>
      <p:sp>
        <p:nvSpPr>
          <p:cNvPr id="5" name="Picture Placeholder 2">
            <a:extLst>
              <a:ext uri="{FF2B5EF4-FFF2-40B4-BE49-F238E27FC236}">
                <a16:creationId xmlns:a16="http://schemas.microsoft.com/office/drawing/2014/main" id="{D007CF5D-832E-4D4A-AE75-E5AB3183FE67}"/>
              </a:ext>
            </a:extLst>
          </p:cNvPr>
          <p:cNvSpPr>
            <a:spLocks noGrp="1"/>
          </p:cNvSpPr>
          <p:nvPr>
            <p:ph type="pic" sz="quarter" idx="12"/>
          </p:nvPr>
        </p:nvSpPr>
        <p:spPr>
          <a:xfrm>
            <a:off x="673100" y="3665988"/>
            <a:ext cx="5903465" cy="2591938"/>
          </a:xfrm>
        </p:spPr>
        <p:txBody>
          <a:bodyPr/>
          <a:lstStyle/>
          <a:p>
            <a:endParaRPr lang="en-US"/>
          </a:p>
        </p:txBody>
      </p:sp>
      <p:sp>
        <p:nvSpPr>
          <p:cNvPr id="8" name="Picture Placeholder 7">
            <a:extLst>
              <a:ext uri="{FF2B5EF4-FFF2-40B4-BE49-F238E27FC236}">
                <a16:creationId xmlns:a16="http://schemas.microsoft.com/office/drawing/2014/main" id="{78352F25-E1C4-4298-8D25-8BF5DEFBCB98}"/>
              </a:ext>
            </a:extLst>
          </p:cNvPr>
          <p:cNvSpPr>
            <a:spLocks noGrp="1"/>
          </p:cNvSpPr>
          <p:nvPr>
            <p:ph type="pic" sz="quarter" idx="13"/>
          </p:nvPr>
        </p:nvSpPr>
        <p:spPr>
          <a:xfrm>
            <a:off x="0" y="0"/>
            <a:ext cx="12192000" cy="2095500"/>
          </a:xfrm>
          <a:custGeom>
            <a:avLst/>
            <a:gdLst>
              <a:gd name="connsiteX0" fmla="*/ 0 w 12192000"/>
              <a:gd name="connsiteY0" fmla="*/ 0 h 2095500"/>
              <a:gd name="connsiteX1" fmla="*/ 12192000 w 12192000"/>
              <a:gd name="connsiteY1" fmla="*/ 0 h 2095500"/>
              <a:gd name="connsiteX2" fmla="*/ 12192000 w 12192000"/>
              <a:gd name="connsiteY2" fmla="*/ 2095500 h 2095500"/>
              <a:gd name="connsiteX3" fmla="*/ 0 w 1219200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12192000" h="2095500">
                <a:moveTo>
                  <a:pt x="0" y="0"/>
                </a:moveTo>
                <a:lnTo>
                  <a:pt x="12192000" y="0"/>
                </a:lnTo>
                <a:lnTo>
                  <a:pt x="12192000" y="2095500"/>
                </a:lnTo>
                <a:lnTo>
                  <a:pt x="0" y="2095500"/>
                </a:lnTo>
                <a:close/>
              </a:path>
            </a:pathLst>
          </a:custGeom>
        </p:spPr>
        <p:txBody>
          <a:bodyPr wrap="square">
            <a:noAutofit/>
          </a:bodyPr>
          <a:lstStyle/>
          <a:p>
            <a:endParaRPr lang="en-US"/>
          </a:p>
        </p:txBody>
      </p:sp>
    </p:spTree>
    <p:extLst>
      <p:ext uri="{BB962C8B-B14F-4D97-AF65-F5344CB8AC3E}">
        <p14:creationId xmlns:p14="http://schemas.microsoft.com/office/powerpoint/2010/main" val="21984657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7" name="Picture Placeholder 7"/>
          <p:cNvSpPr>
            <a:spLocks noGrp="1"/>
          </p:cNvSpPr>
          <p:nvPr>
            <p:ph type="pic" sz="quarter" idx="13"/>
          </p:nvPr>
        </p:nvSpPr>
        <p:spPr>
          <a:xfrm>
            <a:off x="5057364" y="0"/>
            <a:ext cx="7134635" cy="6858000"/>
          </a:xfrm>
        </p:spPr>
        <p:txBody>
          <a:bodyPr>
            <a:normAutofit/>
          </a:bodyPr>
          <a:lstStyle>
            <a:lvl1pPr marL="0" indent="0">
              <a:buNone/>
              <a:defRPr sz="1600">
                <a:solidFill>
                  <a:schemeClr val="bg1"/>
                </a:solidFill>
              </a:defRPr>
            </a:lvl1pPr>
          </a:lstStyle>
          <a:p>
            <a:endParaRPr lang="en-US"/>
          </a:p>
        </p:txBody>
      </p:sp>
      <p:sp>
        <p:nvSpPr>
          <p:cNvPr id="2" name="Title 1"/>
          <p:cNvSpPr>
            <a:spLocks noGrp="1"/>
          </p:cNvSpPr>
          <p:nvPr>
            <p:ph type="title"/>
          </p:nvPr>
        </p:nvSpPr>
        <p:spPr>
          <a:xfrm>
            <a:off x="838200" y="557889"/>
            <a:ext cx="10515600" cy="757849"/>
          </a:xfrm>
          <a:prstGeom prst="rect">
            <a:avLst/>
          </a:prstGeom>
        </p:spPr>
        <p:txBody>
          <a:bodyPr/>
          <a:lstStyle>
            <a:lvl1pPr algn="ctr">
              <a:defRPr/>
            </a:lvl1pPr>
          </a:lstStyle>
          <a:p>
            <a:r>
              <a:rPr lang="en-US"/>
              <a:t>Click to edit Master title style</a:t>
            </a:r>
          </a:p>
        </p:txBody>
      </p:sp>
      <p:sp>
        <p:nvSpPr>
          <p:cNvPr id="3" name="Date Placeholder 2"/>
          <p:cNvSpPr>
            <a:spLocks noGrp="1"/>
          </p:cNvSpPr>
          <p:nvPr>
            <p:ph type="dt" sz="half" idx="10"/>
          </p:nvPr>
        </p:nvSpPr>
        <p:spPr/>
        <p:txBody>
          <a:bodyPr/>
          <a:lstStyle/>
          <a:p>
            <a:fld id="{29C41B23-1EB8-4103-AFD8-E07943742ABF}" type="datetime1">
              <a:rPr lang="en-US" smtClean="0"/>
              <a:t>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lgn="ctr">
              <a:defRPr/>
            </a:lvl1pPr>
          </a:lstStyle>
          <a:p>
            <a:fld id="{C9D3F227-D80C-43C2-8A8F-7C0926469A71}" type="slidenum">
              <a:rPr lang="en-US" smtClean="0"/>
              <a:pPr/>
              <a:t>‹#›</a:t>
            </a:fld>
            <a:endParaRPr lang="en-US"/>
          </a:p>
        </p:txBody>
      </p:sp>
    </p:spTree>
    <p:extLst>
      <p:ext uri="{BB962C8B-B14F-4D97-AF65-F5344CB8AC3E}">
        <p14:creationId xmlns:p14="http://schemas.microsoft.com/office/powerpoint/2010/main" val="1693472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C257381-F94A-4D60-98F5-77A6CA7E6970}"/>
              </a:ext>
            </a:extLst>
          </p:cNvPr>
          <p:cNvSpPr>
            <a:spLocks noGrp="1"/>
          </p:cNvSpPr>
          <p:nvPr>
            <p:ph type="pic" sz="quarter" idx="10"/>
          </p:nvPr>
        </p:nvSpPr>
        <p:spPr>
          <a:xfrm>
            <a:off x="-1" y="0"/>
            <a:ext cx="12192000" cy="5259473"/>
          </a:xfrm>
          <a:custGeom>
            <a:avLst/>
            <a:gdLst>
              <a:gd name="connsiteX0" fmla="*/ 0 w 12192000"/>
              <a:gd name="connsiteY0" fmla="*/ 0 h 5259473"/>
              <a:gd name="connsiteX1" fmla="*/ 12192000 w 12192000"/>
              <a:gd name="connsiteY1" fmla="*/ 0 h 5259473"/>
              <a:gd name="connsiteX2" fmla="*/ 12192000 w 12192000"/>
              <a:gd name="connsiteY2" fmla="*/ 4272258 h 5259473"/>
              <a:gd name="connsiteX3" fmla="*/ 0 w 12192000"/>
              <a:gd name="connsiteY3" fmla="*/ 4975176 h 5259473"/>
            </a:gdLst>
            <a:ahLst/>
            <a:cxnLst>
              <a:cxn ang="0">
                <a:pos x="connsiteX0" y="connsiteY0"/>
              </a:cxn>
              <a:cxn ang="0">
                <a:pos x="connsiteX1" y="connsiteY1"/>
              </a:cxn>
              <a:cxn ang="0">
                <a:pos x="connsiteX2" y="connsiteY2"/>
              </a:cxn>
              <a:cxn ang="0">
                <a:pos x="connsiteX3" y="connsiteY3"/>
              </a:cxn>
            </a:cxnLst>
            <a:rect l="l" t="t" r="r" b="b"/>
            <a:pathLst>
              <a:path w="12192000" h="5259473">
                <a:moveTo>
                  <a:pt x="0" y="0"/>
                </a:moveTo>
                <a:lnTo>
                  <a:pt x="12192000" y="0"/>
                </a:lnTo>
                <a:lnTo>
                  <a:pt x="12192000" y="4272258"/>
                </a:lnTo>
                <a:cubicBezTo>
                  <a:pt x="6096000" y="4272258"/>
                  <a:pt x="6096000" y="5900067"/>
                  <a:pt x="0" y="4975176"/>
                </a:cubicBezTo>
                <a:close/>
              </a:path>
            </a:pathLst>
          </a:custGeom>
        </p:spPr>
        <p:txBody>
          <a:bodyPr wrap="square">
            <a:noAutofit/>
          </a:bodyPr>
          <a:lstStyle/>
          <a:p>
            <a:endParaRPr lang="en-US"/>
          </a:p>
        </p:txBody>
      </p:sp>
    </p:spTree>
    <p:extLst>
      <p:ext uri="{BB962C8B-B14F-4D97-AF65-F5344CB8AC3E}">
        <p14:creationId xmlns:p14="http://schemas.microsoft.com/office/powerpoint/2010/main" val="31284639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A7213E-8383-4816-8AFD-89ECD20C9437}"/>
              </a:ext>
            </a:extLst>
          </p:cNvPr>
          <p:cNvSpPr>
            <a:spLocks noGrp="1"/>
          </p:cNvSpPr>
          <p:nvPr>
            <p:ph type="dt" sz="half" idx="10"/>
          </p:nvPr>
        </p:nvSpPr>
        <p:spPr/>
        <p:txBody>
          <a:bodyPr/>
          <a:lstStyle/>
          <a:p>
            <a:fld id="{B48CCE5F-3DF9-4B3C-8796-CAB4CBF78DE0}" type="datetimeFigureOut">
              <a:rPr lang="aa-ET" smtClean="0"/>
              <a:t>02/04/2020</a:t>
            </a:fld>
            <a:endParaRPr lang="aa-ET"/>
          </a:p>
        </p:txBody>
      </p:sp>
      <p:sp>
        <p:nvSpPr>
          <p:cNvPr id="3" name="Footer Placeholder 2">
            <a:extLst>
              <a:ext uri="{FF2B5EF4-FFF2-40B4-BE49-F238E27FC236}">
                <a16:creationId xmlns:a16="http://schemas.microsoft.com/office/drawing/2014/main" id="{F8FC4522-8B23-4E42-9068-B0E9F87F7384}"/>
              </a:ext>
            </a:extLst>
          </p:cNvPr>
          <p:cNvSpPr>
            <a:spLocks noGrp="1"/>
          </p:cNvSpPr>
          <p:nvPr>
            <p:ph type="ftr" sz="quarter" idx="11"/>
          </p:nvPr>
        </p:nvSpPr>
        <p:spPr/>
        <p:txBody>
          <a:bodyPr/>
          <a:lstStyle/>
          <a:p>
            <a:endParaRPr lang="aa-ET"/>
          </a:p>
        </p:txBody>
      </p:sp>
      <p:sp>
        <p:nvSpPr>
          <p:cNvPr id="4" name="Slide Number Placeholder 3">
            <a:extLst>
              <a:ext uri="{FF2B5EF4-FFF2-40B4-BE49-F238E27FC236}">
                <a16:creationId xmlns:a16="http://schemas.microsoft.com/office/drawing/2014/main" id="{A261035A-D4C7-42ED-80C0-3826E575FE9E}"/>
              </a:ext>
            </a:extLst>
          </p:cNvPr>
          <p:cNvSpPr>
            <a:spLocks noGrp="1"/>
          </p:cNvSpPr>
          <p:nvPr>
            <p:ph type="sldNum" sz="quarter" idx="12"/>
          </p:nvPr>
        </p:nvSpPr>
        <p:spPr/>
        <p:txBody>
          <a:bodyPr/>
          <a:lstStyle/>
          <a:p>
            <a:fld id="{4D3818C7-B457-44BF-8E85-1CE240DFEA25}" type="slidenum">
              <a:rPr lang="aa-ET" smtClean="0"/>
              <a:t>‹#›</a:t>
            </a:fld>
            <a:endParaRPr lang="aa-ET"/>
          </a:p>
        </p:txBody>
      </p:sp>
      <p:sp>
        <p:nvSpPr>
          <p:cNvPr id="8" name="Picture Placeholder 7"/>
          <p:cNvSpPr>
            <a:spLocks noGrp="1"/>
          </p:cNvSpPr>
          <p:nvPr>
            <p:ph type="pic" sz="quarter" idx="13"/>
          </p:nvPr>
        </p:nvSpPr>
        <p:spPr>
          <a:xfrm>
            <a:off x="6731669" y="-1"/>
            <a:ext cx="5460331" cy="6858000"/>
          </a:xfrm>
          <a:custGeom>
            <a:avLst/>
            <a:gdLst>
              <a:gd name="connsiteX0" fmla="*/ 0 w 5460331"/>
              <a:gd name="connsiteY0" fmla="*/ 0 h 6858000"/>
              <a:gd name="connsiteX1" fmla="*/ 5460331 w 5460331"/>
              <a:gd name="connsiteY1" fmla="*/ 0 h 6858000"/>
              <a:gd name="connsiteX2" fmla="*/ 5460331 w 5460331"/>
              <a:gd name="connsiteY2" fmla="*/ 6858000 h 6858000"/>
              <a:gd name="connsiteX3" fmla="*/ 0 w 54603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60331" h="6858000">
                <a:moveTo>
                  <a:pt x="0" y="0"/>
                </a:moveTo>
                <a:lnTo>
                  <a:pt x="5460331" y="0"/>
                </a:lnTo>
                <a:lnTo>
                  <a:pt x="5460331"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5826288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2_Blank">
    <p:spTree>
      <p:nvGrpSpPr>
        <p:cNvPr id="1" name=""/>
        <p:cNvGrpSpPr/>
        <p:nvPr/>
      </p:nvGrpSpPr>
      <p:grpSpPr>
        <a:xfrm>
          <a:off x="0" y="0"/>
          <a:ext cx="0" cy="0"/>
          <a:chOff x="0" y="0"/>
          <a:chExt cx="0" cy="0"/>
        </a:xfrm>
      </p:grpSpPr>
      <p:sp>
        <p:nvSpPr>
          <p:cNvPr id="13" name="Picture Placeholder 12"/>
          <p:cNvSpPr>
            <a:spLocks noGrp="1"/>
          </p:cNvSpPr>
          <p:nvPr userDrawn="1">
            <p:ph type="pic" sz="quarter" idx="10"/>
          </p:nvPr>
        </p:nvSpPr>
        <p:spPr>
          <a:xfrm>
            <a:off x="519158" y="1612790"/>
            <a:ext cx="11153684" cy="3632421"/>
          </a:xfrm>
          <a:custGeom>
            <a:avLst/>
            <a:gdLst>
              <a:gd name="connsiteX0" fmla="*/ 0 w 11153684"/>
              <a:gd name="connsiteY0" fmla="*/ 1 h 3632421"/>
              <a:gd name="connsiteX1" fmla="*/ 5031429 w 11153684"/>
              <a:gd name="connsiteY1" fmla="*/ 2 h 3632421"/>
              <a:gd name="connsiteX2" fmla="*/ 6013172 w 11153684"/>
              <a:gd name="connsiteY2" fmla="*/ 3632421 h 3632421"/>
              <a:gd name="connsiteX3" fmla="*/ 0 w 11153684"/>
              <a:gd name="connsiteY3" fmla="*/ 3632421 h 3632421"/>
              <a:gd name="connsiteX4" fmla="*/ 5140512 w 11153684"/>
              <a:gd name="connsiteY4" fmla="*/ 0 h 3632421"/>
              <a:gd name="connsiteX5" fmla="*/ 11153684 w 11153684"/>
              <a:gd name="connsiteY5" fmla="*/ 0 h 3632421"/>
              <a:gd name="connsiteX6" fmla="*/ 11153684 w 11153684"/>
              <a:gd name="connsiteY6" fmla="*/ 3632420 h 3632421"/>
              <a:gd name="connsiteX7" fmla="*/ 6122255 w 11153684"/>
              <a:gd name="connsiteY7" fmla="*/ 3632419 h 3632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3684" h="3632421">
                <a:moveTo>
                  <a:pt x="0" y="1"/>
                </a:moveTo>
                <a:lnTo>
                  <a:pt x="5031429" y="2"/>
                </a:lnTo>
                <a:lnTo>
                  <a:pt x="6013172" y="3632421"/>
                </a:lnTo>
                <a:lnTo>
                  <a:pt x="0" y="3632421"/>
                </a:lnTo>
                <a:close/>
                <a:moveTo>
                  <a:pt x="5140512" y="0"/>
                </a:moveTo>
                <a:lnTo>
                  <a:pt x="11153684" y="0"/>
                </a:lnTo>
                <a:lnTo>
                  <a:pt x="11153684" y="3632420"/>
                </a:lnTo>
                <a:lnTo>
                  <a:pt x="6122255" y="3632419"/>
                </a:lnTo>
                <a:close/>
              </a:path>
            </a:pathLst>
          </a:custGeom>
        </p:spPr>
        <p:txBody>
          <a:bodyPr wrap="square">
            <a:noAutofit/>
          </a:bodyPr>
          <a:lstStyle/>
          <a:p>
            <a:endParaRPr lang="en-US"/>
          </a:p>
        </p:txBody>
      </p:sp>
    </p:spTree>
    <p:extLst>
      <p:ext uri="{BB962C8B-B14F-4D97-AF65-F5344CB8AC3E}">
        <p14:creationId xmlns:p14="http://schemas.microsoft.com/office/powerpoint/2010/main" val="957836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291A7-163E-46E1-93B1-1AB97DD851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198EA-3837-4A69-860F-CB11EA4BD6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64CAB1-C010-439B-8F7A-048C78C251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03E22-60B4-43A0-8748-11EA1A1853E2}" type="datetimeFigureOut">
              <a:rPr lang="en-US" smtClean="0"/>
              <a:t>2/4/2020</a:t>
            </a:fld>
            <a:endParaRPr lang="en-US"/>
          </a:p>
        </p:txBody>
      </p:sp>
      <p:sp>
        <p:nvSpPr>
          <p:cNvPr id="5" name="Footer Placeholder 4">
            <a:extLst>
              <a:ext uri="{FF2B5EF4-FFF2-40B4-BE49-F238E27FC236}">
                <a16:creationId xmlns:a16="http://schemas.microsoft.com/office/drawing/2014/main" id="{459106D3-6DA9-46B0-AE2D-674FF9CE42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10DD369-0866-4DF5-8EBD-3B8B64FF78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6D7BC-1E2B-486F-8ACA-683511E2BED0}" type="slidenum">
              <a:rPr lang="en-US" smtClean="0"/>
              <a:t>‹#›</a:t>
            </a:fld>
            <a:endParaRPr lang="en-US"/>
          </a:p>
        </p:txBody>
      </p:sp>
    </p:spTree>
    <p:extLst>
      <p:ext uri="{BB962C8B-B14F-4D97-AF65-F5344CB8AC3E}">
        <p14:creationId xmlns:p14="http://schemas.microsoft.com/office/powerpoint/2010/main" val="1003193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56" r:id="rId18"/>
    <p:sldLayoutId id="2147483657" r:id="rId19"/>
    <p:sldLayoutId id="2147483658" r:id="rId20"/>
    <p:sldLayoutId id="2147483659" r:id="rId21"/>
    <p:sldLayoutId id="2147483670" r:id="rId22"/>
    <p:sldLayoutId id="2147483674" r:id="rId23"/>
    <p:sldLayoutId id="2147483675" r:id="rId24"/>
    <p:sldLayoutId id="2147483676" r:id="rId25"/>
    <p:sldLayoutId id="2147483677" r:id="rId26"/>
    <p:sldLayoutId id="2147483678" r:id="rId27"/>
    <p:sldLayoutId id="2147483679"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6.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2.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7.xml"/><Relationship Id="rId6" Type="http://schemas.openxmlformats.org/officeDocument/2006/relationships/image" Target="../media/image16.png"/><Relationship Id="rId11" Type="http://schemas.microsoft.com/office/2007/relationships/hdphoto" Target="../media/hdphoto5.wdp"/><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png"/><Relationship Id="rId9" Type="http://schemas.microsoft.com/office/2007/relationships/hdphoto" Target="../media/hdphoto4.wdp"/></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8.xml"/><Relationship Id="rId6" Type="http://schemas.openxmlformats.org/officeDocument/2006/relationships/image" Target="../media/image22.jpeg"/><Relationship Id="rId5" Type="http://schemas.microsoft.com/office/2007/relationships/hdphoto" Target="../media/hdphoto6.wdp"/><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jpg"/><Relationship Id="rId1" Type="http://schemas.openxmlformats.org/officeDocument/2006/relationships/slideLayout" Target="../slideLayouts/slideLayout24.xml"/><Relationship Id="rId5" Type="http://schemas.openxmlformats.org/officeDocument/2006/relationships/image" Target="../media/image26.JP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ree in a forest&#10;&#10;Description automatically generated">
            <a:extLst>
              <a:ext uri="{FF2B5EF4-FFF2-40B4-BE49-F238E27FC236}">
                <a16:creationId xmlns:a16="http://schemas.microsoft.com/office/drawing/2014/main" id="{7E220B72-BA8B-4AAF-885D-EFDD4CC20F8F}"/>
              </a:ext>
            </a:extLst>
          </p:cNvPr>
          <p:cNvPicPr>
            <a:picLocks noChangeAspect="1"/>
          </p:cNvPicPr>
          <p:nvPr/>
        </p:nvPicPr>
        <p:blipFill rotWithShape="1">
          <a:blip r:embed="rId2">
            <a:alphaModFix amt="68000"/>
            <a:extLst>
              <a:ext uri="{28A0092B-C50C-407E-A947-70E740481C1C}">
                <a14:useLocalDpi xmlns:a14="http://schemas.microsoft.com/office/drawing/2010/main" val="0"/>
              </a:ext>
            </a:extLst>
          </a:blip>
          <a:srcRect l="3690" t="37167" r="-93" b="7712"/>
          <a:stretch/>
        </p:blipFill>
        <p:spPr>
          <a:xfrm>
            <a:off x="-11757" y="0"/>
            <a:ext cx="12203757" cy="4647318"/>
          </a:xfrm>
          <a:prstGeom prst="rect">
            <a:avLst/>
          </a:prstGeom>
        </p:spPr>
      </p:pic>
      <p:pic>
        <p:nvPicPr>
          <p:cNvPr id="13" name="Picture 12">
            <a:extLst>
              <a:ext uri="{FF2B5EF4-FFF2-40B4-BE49-F238E27FC236}">
                <a16:creationId xmlns:a16="http://schemas.microsoft.com/office/drawing/2014/main" id="{21C86F6D-C28F-452B-885D-5372550B88C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val="0"/>
              </a:ext>
            </a:extLst>
          </a:blip>
          <a:stretch>
            <a:fillRect/>
          </a:stretch>
        </p:blipFill>
        <p:spPr>
          <a:xfrm>
            <a:off x="-11757" y="-406315"/>
            <a:ext cx="12112891" cy="6465749"/>
          </a:xfrm>
          <a:prstGeom prst="rect">
            <a:avLst/>
          </a:prstGeom>
        </p:spPr>
      </p:pic>
      <p:sp>
        <p:nvSpPr>
          <p:cNvPr id="10" name="Rectangle 9">
            <a:extLst>
              <a:ext uri="{FF2B5EF4-FFF2-40B4-BE49-F238E27FC236}">
                <a16:creationId xmlns:a16="http://schemas.microsoft.com/office/drawing/2014/main" id="{7368F1AD-2CB6-4071-B763-AE0CE75BF3CC}"/>
              </a:ext>
            </a:extLst>
          </p:cNvPr>
          <p:cNvSpPr/>
          <p:nvPr/>
        </p:nvSpPr>
        <p:spPr>
          <a:xfrm>
            <a:off x="2525683" y="5830742"/>
            <a:ext cx="7128875" cy="584775"/>
          </a:xfrm>
          <a:prstGeom prst="rect">
            <a:avLst/>
          </a:prstGeom>
        </p:spPr>
        <p:txBody>
          <a:bodyPr wrap="none">
            <a:spAutoFit/>
          </a:bodyPr>
          <a:lstStyle/>
          <a:p>
            <a:pPr algn="ctr"/>
            <a:r>
              <a:rPr lang="en-US" sz="3200" dirty="0">
                <a:solidFill>
                  <a:schemeClr val="accent6"/>
                </a:solidFill>
                <a:latin typeface="Proxima Nova Alt Rg" panose="02000506030000020004" pitchFamily="50" charset="0"/>
              </a:rPr>
              <a:t>The Business Case For Sustainability</a:t>
            </a:r>
          </a:p>
        </p:txBody>
      </p:sp>
    </p:spTree>
    <p:extLst>
      <p:ext uri="{BB962C8B-B14F-4D97-AF65-F5344CB8AC3E}">
        <p14:creationId xmlns:p14="http://schemas.microsoft.com/office/powerpoint/2010/main" val="1988552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A07DC0-1C8E-4ED2-BB0E-AA3D397D4B5F}"/>
              </a:ext>
            </a:extLst>
          </p:cNvPr>
          <p:cNvSpPr/>
          <p:nvPr/>
        </p:nvSpPr>
        <p:spPr>
          <a:xfrm>
            <a:off x="-1" y="3222900"/>
            <a:ext cx="12191999" cy="958843"/>
          </a:xfrm>
          <a:prstGeom prst="rect">
            <a:avLst/>
          </a:prstGeom>
          <a:solidFill>
            <a:schemeClr val="bg2">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9">
            <a:extLst>
              <a:ext uri="{FF2B5EF4-FFF2-40B4-BE49-F238E27FC236}">
                <a16:creationId xmlns:a16="http://schemas.microsoft.com/office/drawing/2014/main" id="{779A9732-DC6D-414F-BFD4-42D620AD6DE7}"/>
              </a:ext>
            </a:extLst>
          </p:cNvPr>
          <p:cNvSpPr txBox="1">
            <a:spLocks/>
          </p:cNvSpPr>
          <p:nvPr/>
        </p:nvSpPr>
        <p:spPr>
          <a:xfrm>
            <a:off x="3871912" y="521724"/>
            <a:ext cx="4448175" cy="465064"/>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chemeClr val="accent6"/>
                </a:solidFill>
                <a:latin typeface="Proxima Nova Alt Rg" panose="02000506030000020004" pitchFamily="50" charset="0"/>
              </a:rPr>
              <a:t>Ecommerce Is Crowded</a:t>
            </a:r>
          </a:p>
        </p:txBody>
      </p:sp>
      <p:sp>
        <p:nvSpPr>
          <p:cNvPr id="23" name="Rectangle 22">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2</a:t>
            </a:fld>
            <a:endParaRPr lang="en-US" dirty="0">
              <a:solidFill>
                <a:schemeClr val="accent6"/>
              </a:solidFill>
              <a:latin typeface="Proxima Nova Alt Rg" panose="02000506030000020004" pitchFamily="50" charset="0"/>
            </a:endParaRPr>
          </a:p>
        </p:txBody>
      </p:sp>
      <p:sp>
        <p:nvSpPr>
          <p:cNvPr id="26" name="Rectangle 25">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991C6CD8-4C3D-4817-AB13-E82671DF23CC}"/>
              </a:ext>
            </a:extLst>
          </p:cNvPr>
          <p:cNvSpPr/>
          <p:nvPr/>
        </p:nvSpPr>
        <p:spPr>
          <a:xfrm>
            <a:off x="725127" y="2520903"/>
            <a:ext cx="10743094" cy="2655887"/>
          </a:xfrm>
          <a:prstGeom prst="roundRect">
            <a:avLst>
              <a:gd name="adj" fmla="val 1852"/>
            </a:avLst>
          </a:prstGeom>
          <a:solidFill>
            <a:schemeClr val="bg1"/>
          </a:solidFill>
          <a:ln>
            <a:noFill/>
          </a:ln>
          <a:effectLst>
            <a:outerShdw blurRad="317500" sx="101000" sy="101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8" descr="Image result for dollar shave club logo">
            <a:extLst>
              <a:ext uri="{FF2B5EF4-FFF2-40B4-BE49-F238E27FC236}">
                <a16:creationId xmlns:a16="http://schemas.microsoft.com/office/drawing/2014/main" id="{DD3F3636-06DB-4D7C-AB81-D8611AF373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420" t="11436" r="18363" b="11501"/>
          <a:stretch/>
        </p:blipFill>
        <p:spPr bwMode="auto">
          <a:xfrm>
            <a:off x="953389" y="2745969"/>
            <a:ext cx="1558034" cy="113610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Image result for etsy logo&quot;">
            <a:extLst>
              <a:ext uri="{FF2B5EF4-FFF2-40B4-BE49-F238E27FC236}">
                <a16:creationId xmlns:a16="http://schemas.microsoft.com/office/drawing/2014/main" id="{95D1C287-98E3-4DB3-A81A-6C1368761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9806" y="2745969"/>
            <a:ext cx="1558034" cy="114069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descr="Image result for stich fix logo&quot;">
            <a:extLst>
              <a:ext uri="{FF2B5EF4-FFF2-40B4-BE49-F238E27FC236}">
                <a16:creationId xmlns:a16="http://schemas.microsoft.com/office/drawing/2014/main" id="{3D9DD22E-FD83-4651-A933-6EE1A083D89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6976" y="2741375"/>
            <a:ext cx="1787282" cy="114069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Image result for modcloth logo">
            <a:extLst>
              <a:ext uri="{FF2B5EF4-FFF2-40B4-BE49-F238E27FC236}">
                <a16:creationId xmlns:a16="http://schemas.microsoft.com/office/drawing/2014/main" id="{98E80A2D-0C51-4613-B42A-083A715B07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5035" y="3094877"/>
            <a:ext cx="2496521" cy="43369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2" descr="Image result for warby parker logo&quot;">
            <a:extLst>
              <a:ext uri="{FF2B5EF4-FFF2-40B4-BE49-F238E27FC236}">
                <a16:creationId xmlns:a16="http://schemas.microsoft.com/office/drawing/2014/main" id="{39977DE2-3650-4522-A828-A645A5E5356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011" t="33004" r="2668" b="44729"/>
          <a:stretch/>
        </p:blipFill>
        <p:spPr bwMode="auto">
          <a:xfrm>
            <a:off x="2763839" y="4408230"/>
            <a:ext cx="1580841" cy="2799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4" descr="Image result for casper logo&quot;">
            <a:extLst>
              <a:ext uri="{FF2B5EF4-FFF2-40B4-BE49-F238E27FC236}">
                <a16:creationId xmlns:a16="http://schemas.microsoft.com/office/drawing/2014/main" id="{50BD954D-9F61-4A74-89A9-CCCF886E88D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4327" t="12483" r="24027" b="17688"/>
          <a:stretch/>
        </p:blipFill>
        <p:spPr bwMode="auto">
          <a:xfrm>
            <a:off x="9250958" y="2918125"/>
            <a:ext cx="1989001" cy="78719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Image result for amazon&quot;">
            <a:extLst>
              <a:ext uri="{FF2B5EF4-FFF2-40B4-BE49-F238E27FC236}">
                <a16:creationId xmlns:a16="http://schemas.microsoft.com/office/drawing/2014/main" id="{425384F4-4B6E-442D-9D68-BD8C0EDDCF09}"/>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35532" b="32404"/>
          <a:stretch/>
        </p:blipFill>
        <p:spPr bwMode="auto">
          <a:xfrm>
            <a:off x="961089" y="4355986"/>
            <a:ext cx="1868718" cy="59919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Image result for birchbox logo">
            <a:extLst>
              <a:ext uri="{FF2B5EF4-FFF2-40B4-BE49-F238E27FC236}">
                <a16:creationId xmlns:a16="http://schemas.microsoft.com/office/drawing/2014/main" id="{BA44AB89-9F4E-45BB-B168-57FEB077677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30280" y="4408230"/>
            <a:ext cx="1954755" cy="27040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descr="Image result for tabitha simmons logo&quot;">
            <a:extLst>
              <a:ext uri="{FF2B5EF4-FFF2-40B4-BE49-F238E27FC236}">
                <a16:creationId xmlns:a16="http://schemas.microsoft.com/office/drawing/2014/main" id="{4913C657-E3E0-4C46-8C38-14D2F25DEA0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5543" b="28830"/>
          <a:stretch/>
        </p:blipFill>
        <p:spPr bwMode="auto">
          <a:xfrm>
            <a:off x="6798936" y="4297019"/>
            <a:ext cx="1868718" cy="49933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6" descr="Image result for zappos logo&quot;">
            <a:extLst>
              <a:ext uri="{FF2B5EF4-FFF2-40B4-BE49-F238E27FC236}">
                <a16:creationId xmlns:a16="http://schemas.microsoft.com/office/drawing/2014/main" id="{15545659-2511-4349-B2BF-1A2CCB826F2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051" t="31972" r="18557" b="30734"/>
          <a:stretch/>
        </p:blipFill>
        <p:spPr bwMode="auto">
          <a:xfrm>
            <a:off x="9250958" y="4151676"/>
            <a:ext cx="1954755" cy="7835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643A1EF-92B2-4EB4-AB95-0720EC5DEB88}"/>
              </a:ext>
            </a:extLst>
          </p:cNvPr>
          <p:cNvSpPr/>
          <p:nvPr/>
        </p:nvSpPr>
        <p:spPr>
          <a:xfrm>
            <a:off x="1281666" y="1448482"/>
            <a:ext cx="9628669" cy="559769"/>
          </a:xfrm>
          <a:prstGeom prst="rect">
            <a:avLst/>
          </a:prstGeom>
        </p:spPr>
        <p:txBody>
          <a:bodyPr wrap="square">
            <a:spAutoFit/>
          </a:bodyPr>
          <a:lstStyle/>
          <a:p>
            <a:pPr algn="ctr">
              <a:lnSpc>
                <a:spcPct val="110000"/>
              </a:lnSpc>
            </a:pPr>
            <a:r>
              <a:rPr lang="en-US" sz="1400" dirty="0">
                <a:solidFill>
                  <a:schemeClr val="tx1">
                    <a:lumMod val="95000"/>
                    <a:lumOff val="5000"/>
                  </a:schemeClr>
                </a:solidFill>
                <a:latin typeface="Proxima Nova Alt Th" panose="02000506030000020004" pitchFamily="50" charset="0"/>
              </a:rPr>
              <a:t>There are at least 3 million ecommerce companies in the world. (There are 175 ecommerce MATTRESS companies alone!). </a:t>
            </a:r>
          </a:p>
          <a:p>
            <a:pPr algn="ctr">
              <a:lnSpc>
                <a:spcPct val="110000"/>
              </a:lnSpc>
            </a:pPr>
            <a:r>
              <a:rPr lang="en-US" sz="1400" dirty="0">
                <a:solidFill>
                  <a:schemeClr val="tx1">
                    <a:lumMod val="95000"/>
                    <a:lumOff val="5000"/>
                  </a:schemeClr>
                </a:solidFill>
                <a:latin typeface="Proxima Nova Alt Th" panose="02000506030000020004" pitchFamily="50" charset="0"/>
              </a:rPr>
              <a:t>Barriers to entry are low. Platforms like BigCommerce, Shopify and Etsy mean that hundreds more are launched every day. </a:t>
            </a:r>
          </a:p>
        </p:txBody>
      </p:sp>
    </p:spTree>
    <p:extLst>
      <p:ext uri="{BB962C8B-B14F-4D97-AF65-F5344CB8AC3E}">
        <p14:creationId xmlns:p14="http://schemas.microsoft.com/office/powerpoint/2010/main" val="4033900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23404" r="23404"/>
          <a:stretch>
            <a:fillRect/>
          </a:stretch>
        </p:blipFill>
        <p:spPr/>
      </p:pic>
      <p:sp>
        <p:nvSpPr>
          <p:cNvPr id="16" name="Rectangle: Rounded Corners 15">
            <a:extLst>
              <a:ext uri="{FF2B5EF4-FFF2-40B4-BE49-F238E27FC236}">
                <a16:creationId xmlns:a16="http://schemas.microsoft.com/office/drawing/2014/main" id="{F4012346-8656-4BA6-9D24-2B18EF904055}"/>
              </a:ext>
            </a:extLst>
          </p:cNvPr>
          <p:cNvSpPr/>
          <p:nvPr/>
        </p:nvSpPr>
        <p:spPr>
          <a:xfrm>
            <a:off x="471526" y="2291985"/>
            <a:ext cx="9794692" cy="3253792"/>
          </a:xfrm>
          <a:prstGeom prst="roundRect">
            <a:avLst>
              <a:gd name="adj" fmla="val 1913"/>
            </a:avLst>
          </a:prstGeom>
          <a:solidFill>
            <a:schemeClr val="bg1"/>
          </a:solidFill>
          <a:ln>
            <a:noFill/>
          </a:ln>
          <a:effectLst>
            <a:outerShdw blurRad="317500" sx="102000" sy="102000" algn="c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cxnSp>
        <p:nvCxnSpPr>
          <p:cNvPr id="15" name="Straight Connector 14">
            <a:extLst>
              <a:ext uri="{FF2B5EF4-FFF2-40B4-BE49-F238E27FC236}">
                <a16:creationId xmlns:a16="http://schemas.microsoft.com/office/drawing/2014/main" id="{DB7A2FAB-51F7-44FE-B726-9E6FADC54D35}"/>
              </a:ext>
            </a:extLst>
          </p:cNvPr>
          <p:cNvCxnSpPr>
            <a:cxnSpLocks/>
          </p:cNvCxnSpPr>
          <p:nvPr/>
        </p:nvCxnSpPr>
        <p:spPr>
          <a:xfrm>
            <a:off x="5597686" y="2426146"/>
            <a:ext cx="0" cy="2985470"/>
          </a:xfrm>
          <a:prstGeom prst="line">
            <a:avLst/>
          </a:prstGeom>
          <a:ln w="3175" cap="rnd">
            <a:solidFill>
              <a:srgbClr val="002060"/>
            </a:solidFill>
            <a:prstDash val="sysDot"/>
            <a:round/>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046D09D0-BF24-4C70-8A55-7DF3A8EF36EB}"/>
              </a:ext>
            </a:extLst>
          </p:cNvPr>
          <p:cNvSpPr/>
          <p:nvPr/>
        </p:nvSpPr>
        <p:spPr>
          <a:xfrm>
            <a:off x="471526" y="1030602"/>
            <a:ext cx="4526367" cy="954107"/>
          </a:xfrm>
          <a:prstGeom prst="rect">
            <a:avLst/>
          </a:prstGeom>
        </p:spPr>
        <p:txBody>
          <a:bodyPr wrap="none">
            <a:spAutoFit/>
          </a:bodyPr>
          <a:lstStyle/>
          <a:p>
            <a:r>
              <a:rPr lang="en-US" sz="2800" dirty="0">
                <a:solidFill>
                  <a:schemeClr val="accent6"/>
                </a:solidFill>
                <a:latin typeface="Proxima Nova Alt Rg" panose="02000506030000020004" pitchFamily="50" charset="0"/>
              </a:rPr>
              <a:t>How Can You Differentiate?</a:t>
            </a:r>
          </a:p>
          <a:p>
            <a:endParaRPr lang="aa-ET" sz="2800" dirty="0">
              <a:solidFill>
                <a:schemeClr val="accent6"/>
              </a:solidFill>
              <a:latin typeface="Proxima Nova Alt Rg" panose="02000506030000020004" pitchFamily="50" charset="0"/>
            </a:endParaRPr>
          </a:p>
        </p:txBody>
      </p:sp>
      <p:sp>
        <p:nvSpPr>
          <p:cNvPr id="3" name="Rectangle 2">
            <a:extLst>
              <a:ext uri="{FF2B5EF4-FFF2-40B4-BE49-F238E27FC236}">
                <a16:creationId xmlns:a16="http://schemas.microsoft.com/office/drawing/2014/main" id="{C3683507-CC66-4624-9958-4F848DF37994}"/>
              </a:ext>
            </a:extLst>
          </p:cNvPr>
          <p:cNvSpPr/>
          <p:nvPr/>
        </p:nvSpPr>
        <p:spPr>
          <a:xfrm>
            <a:off x="471526" y="1519953"/>
            <a:ext cx="5624474" cy="523220"/>
          </a:xfrm>
          <a:prstGeom prst="rect">
            <a:avLst/>
          </a:prstGeom>
        </p:spPr>
        <p:txBody>
          <a:bodyPr wrap="square">
            <a:spAutoFit/>
          </a:bodyPr>
          <a:lstStyle/>
          <a:p>
            <a:r>
              <a:rPr lang="en-US" sz="1400" dirty="0">
                <a:latin typeface="Proxima Nova Alt Lt" panose="02000506030000020004" pitchFamily="50" charset="0"/>
              </a:rPr>
              <a:t>Traditionally, a business school would tell you there are  three main ways to differentiate:</a:t>
            </a:r>
          </a:p>
        </p:txBody>
      </p:sp>
      <p:pic>
        <p:nvPicPr>
          <p:cNvPr id="7" name="Picture 6">
            <a:extLst>
              <a:ext uri="{FF2B5EF4-FFF2-40B4-BE49-F238E27FC236}">
                <a16:creationId xmlns:a16="http://schemas.microsoft.com/office/drawing/2014/main" id="{F7F063B5-03A7-4699-BC6F-DE79B780DC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905" t="37672" r="22064" b="37210"/>
          <a:stretch/>
        </p:blipFill>
        <p:spPr>
          <a:xfrm>
            <a:off x="6063272" y="2541400"/>
            <a:ext cx="1122428" cy="377372"/>
          </a:xfrm>
          <a:prstGeom prst="rect">
            <a:avLst/>
          </a:prstGeom>
        </p:spPr>
      </p:pic>
      <p:sp>
        <p:nvSpPr>
          <p:cNvPr id="24" name="TextBox 23">
            <a:extLst>
              <a:ext uri="{FF2B5EF4-FFF2-40B4-BE49-F238E27FC236}">
                <a16:creationId xmlns:a16="http://schemas.microsoft.com/office/drawing/2014/main" id="{B43D3549-04F7-4913-BA27-B7696560FD82}"/>
              </a:ext>
            </a:extLst>
          </p:cNvPr>
          <p:cNvSpPr txBox="1"/>
          <p:nvPr/>
        </p:nvSpPr>
        <p:spPr>
          <a:xfrm>
            <a:off x="7349722" y="2625357"/>
            <a:ext cx="1592826" cy="307777"/>
          </a:xfrm>
          <a:prstGeom prst="rect">
            <a:avLst/>
          </a:prstGeom>
          <a:noFill/>
        </p:spPr>
        <p:txBody>
          <a:bodyPr wrap="square" rtlCol="0">
            <a:spAutoFit/>
          </a:bodyPr>
          <a:lstStyle/>
          <a:p>
            <a:pPr algn="ctr"/>
            <a:r>
              <a:rPr lang="en-US" sz="1400" dirty="0">
                <a:latin typeface="Proxima Nova Alt Lt" panose="02000506030000020004" pitchFamily="50" charset="0"/>
              </a:rPr>
              <a:t>Low price, fast</a:t>
            </a:r>
          </a:p>
        </p:txBody>
      </p:sp>
      <p:pic>
        <p:nvPicPr>
          <p:cNvPr id="2052" name="Picture 4" descr="Image result for MCdonalds logo png&quot;">
            <a:extLst>
              <a:ext uri="{FF2B5EF4-FFF2-40B4-BE49-F238E27FC236}">
                <a16:creationId xmlns:a16="http://schemas.microsoft.com/office/drawing/2014/main" id="{9B276A62-A0E7-4562-AF1B-5D0AFBF798B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0697" y="3746197"/>
            <a:ext cx="547578" cy="508221"/>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C9EF8CAE-0D87-4443-8450-1D4FCFACA51E}"/>
              </a:ext>
            </a:extLst>
          </p:cNvPr>
          <p:cNvSpPr txBox="1"/>
          <p:nvPr/>
        </p:nvSpPr>
        <p:spPr>
          <a:xfrm>
            <a:off x="7349722" y="3836695"/>
            <a:ext cx="1592826" cy="307777"/>
          </a:xfrm>
          <a:prstGeom prst="rect">
            <a:avLst/>
          </a:prstGeom>
          <a:noFill/>
        </p:spPr>
        <p:txBody>
          <a:bodyPr wrap="square" rtlCol="0">
            <a:spAutoFit/>
          </a:bodyPr>
          <a:lstStyle/>
          <a:p>
            <a:pPr algn="ctr"/>
            <a:r>
              <a:rPr lang="en-US" sz="1400" dirty="0">
                <a:latin typeface="Proxima Nova Alt Lt" panose="02000506030000020004" pitchFamily="50" charset="0"/>
              </a:rPr>
              <a:t>Low price, fast</a:t>
            </a:r>
          </a:p>
        </p:txBody>
      </p:sp>
      <p:pic>
        <p:nvPicPr>
          <p:cNvPr id="34" name="Picture Placeholder 29">
            <a:extLst>
              <a:ext uri="{FF2B5EF4-FFF2-40B4-BE49-F238E27FC236}">
                <a16:creationId xmlns:a16="http://schemas.microsoft.com/office/drawing/2014/main" id="{BF986058-E1D1-4321-A4B4-382427D04D1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25440" b="74520" l="5640" r="94880">
                        <a14:foregroundMark x1="49680" y1="35920" x2="49680" y2="35920"/>
                        <a14:foregroundMark x1="51040" y1="34680" x2="51040" y2="34680"/>
                        <a14:foregroundMark x1="44120" y1="37400" x2="44120" y2="37400"/>
                        <a14:foregroundMark x1="37800" y1="62280" x2="37800" y2="62280"/>
                        <a14:foregroundMark x1="28760" y1="61640" x2="28760" y2="61640"/>
                        <a14:foregroundMark x1="23560" y1="61040" x2="23560" y2="61040"/>
                        <a14:foregroundMark x1="9480" y1="62880" x2="9480" y2="62880"/>
                        <a14:foregroundMark x1="51440" y1="61160" x2="51440" y2="61160"/>
                        <a14:foregroundMark x1="59080" y1="59160" x2="59080" y2="59160"/>
                        <a14:foregroundMark x1="65800" y1="60920" x2="65800" y2="60920"/>
                        <a14:foregroundMark x1="82000" y1="60160" x2="82000" y2="60160"/>
                        <a14:foregroundMark x1="87560" y1="58440" x2="87560" y2="58440"/>
                        <a14:foregroundMark x1="5640" y1="57560" x2="5640" y2="57560"/>
                        <a14:foregroundMark x1="5760" y1="57800" x2="5760" y2="57800"/>
                        <a14:foregroundMark x1="94880" y1="62280" x2="94880" y2="62280"/>
                        <a14:foregroundMark x1="94600" y1="62160" x2="94600" y2="62160"/>
                      </a14:backgroundRemoval>
                    </a14:imgEffect>
                  </a14:imgLayer>
                </a14:imgProps>
              </a:ext>
            </a:extLst>
          </a:blip>
          <a:srcRect t="29685" b="32219"/>
          <a:stretch/>
        </p:blipFill>
        <p:spPr>
          <a:xfrm>
            <a:off x="5988431" y="3090174"/>
            <a:ext cx="1272111" cy="484621"/>
          </a:xfrm>
          <a:prstGeom prst="rect">
            <a:avLst/>
          </a:prstGeom>
        </p:spPr>
      </p:pic>
      <p:sp>
        <p:nvSpPr>
          <p:cNvPr id="35" name="TextBox 34">
            <a:extLst>
              <a:ext uri="{FF2B5EF4-FFF2-40B4-BE49-F238E27FC236}">
                <a16:creationId xmlns:a16="http://schemas.microsoft.com/office/drawing/2014/main" id="{3EE1FCB3-7A0A-46DB-A88C-DD43EBDC8808}"/>
              </a:ext>
            </a:extLst>
          </p:cNvPr>
          <p:cNvSpPr txBox="1"/>
          <p:nvPr/>
        </p:nvSpPr>
        <p:spPr>
          <a:xfrm>
            <a:off x="7349722" y="3231026"/>
            <a:ext cx="2602680" cy="307777"/>
          </a:xfrm>
          <a:prstGeom prst="rect">
            <a:avLst/>
          </a:prstGeom>
          <a:noFill/>
        </p:spPr>
        <p:txBody>
          <a:bodyPr wrap="square" rtlCol="0">
            <a:spAutoFit/>
          </a:bodyPr>
          <a:lstStyle/>
          <a:p>
            <a:pPr algn="ctr"/>
            <a:r>
              <a:rPr lang="en-US" sz="1400" dirty="0">
                <a:latin typeface="Proxima Nova Alt Lt" panose="02000506030000020004" pitchFamily="50" charset="0"/>
              </a:rPr>
              <a:t>High quality, excellent service</a:t>
            </a:r>
          </a:p>
        </p:txBody>
      </p:sp>
      <p:pic>
        <p:nvPicPr>
          <p:cNvPr id="36" name="Picture 2" descr="Image result for prada milano logo png&quot;">
            <a:extLst>
              <a:ext uri="{FF2B5EF4-FFF2-40B4-BE49-F238E27FC236}">
                <a16:creationId xmlns:a16="http://schemas.microsoft.com/office/drawing/2014/main" id="{C29EBF0A-9B39-4BDC-B13B-556B7E3013DB}"/>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9868" b="89803" l="7791" r="90000">
                        <a14:foregroundMark x1="7791" y1="36513" x2="7791" y2="36513"/>
                        <a14:foregroundMark x1="51860" y1="38158" x2="51860" y2="38158"/>
                        <a14:foregroundMark x1="64419" y1="31579" x2="64419" y2="31579"/>
                        <a14:foregroundMark x1="88721" y1="35855" x2="88721" y2="35855"/>
                        <a14:foregroundMark x1="58953" y1="82895" x2="58953" y2="82895"/>
                        <a14:foregroundMark x1="32907" y1="88487" x2="32907" y2="88487"/>
                        <a14:foregroundMark x1="40814" y1="80921" x2="40814" y2="80921"/>
                        <a14:foregroundMark x1="43372" y1="79934" x2="43372" y2="79934"/>
                        <a14:foregroundMark x1="51744" y1="83553" x2="51744" y2="83553"/>
                        <a14:foregroundMark x1="61628" y1="81579" x2="61628" y2="81579"/>
                        <a14:foregroundMark x1="50349" y1="84868" x2="50349" y2="84868"/>
                      </a14:backgroundRemoval>
                    </a14:imgEffect>
                  </a14:imgLayer>
                </a14:imgProps>
              </a:ext>
              <a:ext uri="{28A0092B-C50C-407E-A947-70E740481C1C}">
                <a14:useLocalDpi xmlns:a14="http://schemas.microsoft.com/office/drawing/2010/main" val="0"/>
              </a:ext>
            </a:extLst>
          </a:blip>
          <a:srcRect/>
          <a:stretch>
            <a:fillRect/>
          </a:stretch>
        </p:blipFill>
        <p:spPr bwMode="auto">
          <a:xfrm>
            <a:off x="6011313" y="4978117"/>
            <a:ext cx="1226346" cy="433499"/>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34C0BEBA-9BAC-4FB5-A1C6-51170036C9DE}"/>
              </a:ext>
            </a:extLst>
          </p:cNvPr>
          <p:cNvSpPr txBox="1"/>
          <p:nvPr/>
        </p:nvSpPr>
        <p:spPr>
          <a:xfrm>
            <a:off x="7349722" y="5048034"/>
            <a:ext cx="1488040" cy="307777"/>
          </a:xfrm>
          <a:prstGeom prst="rect">
            <a:avLst/>
          </a:prstGeom>
          <a:noFill/>
        </p:spPr>
        <p:txBody>
          <a:bodyPr wrap="square" rtlCol="0">
            <a:spAutoFit/>
          </a:bodyPr>
          <a:lstStyle/>
          <a:p>
            <a:pPr algn="ctr"/>
            <a:r>
              <a:rPr lang="en-US" sz="1400" dirty="0">
                <a:latin typeface="Proxima Nova Alt Lt" panose="02000506030000020004" pitchFamily="50" charset="0"/>
              </a:rPr>
              <a:t>High quality</a:t>
            </a:r>
          </a:p>
        </p:txBody>
      </p:sp>
      <p:pic>
        <p:nvPicPr>
          <p:cNvPr id="38" name="Picture 26" descr="Image result for zappos logo&quot;">
            <a:extLst>
              <a:ext uri="{FF2B5EF4-FFF2-40B4-BE49-F238E27FC236}">
                <a16:creationId xmlns:a16="http://schemas.microsoft.com/office/drawing/2014/main" id="{FD5428F2-D8BE-4B11-8EE8-2F4B10A5BF85}"/>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10000" b="90000" l="11562" r="88438">
                        <a14:foregroundMark x1="65098" y1="50000" x2="65098" y2="50000"/>
                        <a14:foregroundMark x1="56275" y1="50292" x2="56275" y2="50292"/>
                        <a14:foregroundMark x1="53529" y1="52047" x2="53529" y2="52047"/>
                        <a14:foregroundMark x1="46863" y1="51754" x2="46863" y2="51754"/>
                        <a14:foregroundMark x1="39804" y1="50000" x2="39804" y2="50000"/>
                        <a14:foregroundMark x1="32549" y1="43567" x2="32549" y2="43567"/>
                        <a14:foregroundMark x1="69020" y1="59064" x2="69020" y2="59064"/>
                        <a14:foregroundMark x1="65098" y1="57895" x2="65098" y2="57895"/>
                        <a14:foregroundMark x1="61961" y1="60234" x2="61961" y2="60234"/>
                        <a14:foregroundMark x1="63333" y1="59942" x2="63333" y2="59942"/>
                      </a14:backgroundRemoval>
                    </a14:imgEffect>
                  </a14:imgLayer>
                </a14:imgProps>
              </a:ext>
              <a:ext uri="{28A0092B-C50C-407E-A947-70E740481C1C}">
                <a14:useLocalDpi xmlns:a14="http://schemas.microsoft.com/office/drawing/2010/main" val="0"/>
              </a:ext>
            </a:extLst>
          </a:blip>
          <a:srcRect l="26992" t="36334" r="25913" b="36601"/>
          <a:stretch/>
        </p:blipFill>
        <p:spPr bwMode="auto">
          <a:xfrm>
            <a:off x="6105081" y="4425820"/>
            <a:ext cx="1038811" cy="380897"/>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B04A3FCA-CAEB-4DEA-B838-93C7C08B68F8}"/>
              </a:ext>
            </a:extLst>
          </p:cNvPr>
          <p:cNvSpPr txBox="1"/>
          <p:nvPr/>
        </p:nvSpPr>
        <p:spPr>
          <a:xfrm>
            <a:off x="7349722" y="4442364"/>
            <a:ext cx="1488040" cy="307777"/>
          </a:xfrm>
          <a:prstGeom prst="rect">
            <a:avLst/>
          </a:prstGeom>
          <a:noFill/>
        </p:spPr>
        <p:txBody>
          <a:bodyPr wrap="square" rtlCol="0">
            <a:spAutoFit/>
          </a:bodyPr>
          <a:lstStyle/>
          <a:p>
            <a:pPr algn="ctr"/>
            <a:r>
              <a:rPr lang="en-US" sz="1400" dirty="0">
                <a:latin typeface="Proxima Nova Alt Lt" panose="02000506030000020004" pitchFamily="50" charset="0"/>
              </a:rPr>
              <a:t>Great service</a:t>
            </a:r>
          </a:p>
        </p:txBody>
      </p:sp>
      <p:sp>
        <p:nvSpPr>
          <p:cNvPr id="17" name="Rectangle 16">
            <a:extLst>
              <a:ext uri="{FF2B5EF4-FFF2-40B4-BE49-F238E27FC236}">
                <a16:creationId xmlns:a16="http://schemas.microsoft.com/office/drawing/2014/main" id="{BDDA1FC6-101D-4853-92E7-61BC99A9E35C}"/>
              </a:ext>
            </a:extLst>
          </p:cNvPr>
          <p:cNvSpPr/>
          <p:nvPr/>
        </p:nvSpPr>
        <p:spPr>
          <a:xfrm>
            <a:off x="761439" y="3252464"/>
            <a:ext cx="4744236" cy="1046440"/>
          </a:xfrm>
          <a:prstGeom prst="rect">
            <a:avLst/>
          </a:prstGeom>
        </p:spPr>
        <p:txBody>
          <a:bodyPr wrap="square">
            <a:spAutoFit/>
          </a:bodyPr>
          <a:lstStyle/>
          <a:p>
            <a:pPr marL="342900" indent="-342900">
              <a:spcBef>
                <a:spcPts val="1200"/>
              </a:spcBef>
              <a:buFont typeface="+mj-lt"/>
              <a:buAutoNum type="arabicPeriod"/>
            </a:pPr>
            <a:r>
              <a:rPr lang="en-US" sz="1400" dirty="0">
                <a:latin typeface="Proxima Nova Alt Lt" panose="02000506030000020004" pitchFamily="50" charset="0"/>
              </a:rPr>
              <a:t>Low Price</a:t>
            </a:r>
          </a:p>
          <a:p>
            <a:pPr marL="342900" indent="-342900">
              <a:spcBef>
                <a:spcPts val="1200"/>
              </a:spcBef>
              <a:buFont typeface="+mj-lt"/>
              <a:buAutoNum type="arabicPeriod"/>
            </a:pPr>
            <a:r>
              <a:rPr lang="en-US" sz="1400" dirty="0">
                <a:latin typeface="Proxima Nova Alt Lt" panose="02000506030000020004" pitchFamily="50" charset="0"/>
              </a:rPr>
              <a:t>High Quality (Great Taste, High Comfort, Great Style)</a:t>
            </a:r>
          </a:p>
          <a:p>
            <a:pPr marL="342900" indent="-342900">
              <a:spcBef>
                <a:spcPts val="1200"/>
              </a:spcBef>
              <a:buFont typeface="+mj-lt"/>
              <a:buAutoNum type="arabicPeriod"/>
            </a:pPr>
            <a:r>
              <a:rPr lang="en-US" sz="1400" dirty="0">
                <a:latin typeface="Proxima Nova Alt Lt" panose="02000506030000020004" pitchFamily="50" charset="0"/>
              </a:rPr>
              <a:t>Excellent Service or Speed</a:t>
            </a:r>
          </a:p>
        </p:txBody>
      </p:sp>
      <p:sp>
        <p:nvSpPr>
          <p:cNvPr id="25"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3</a:t>
            </a:fld>
            <a:endParaRPr lang="en-US" dirty="0">
              <a:solidFill>
                <a:schemeClr val="accent6"/>
              </a:solidFill>
              <a:latin typeface="Proxima Nova Alt Rg" panose="02000506030000020004" pitchFamily="50" charset="0"/>
            </a:endParaRPr>
          </a:p>
        </p:txBody>
      </p:sp>
      <p:sp>
        <p:nvSpPr>
          <p:cNvPr id="26" name="Rectangle 25">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0524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44FD4FD-15BE-4351-8B36-E35ACBF9510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5576" b="25576"/>
          <a:stretch>
            <a:fillRect/>
          </a:stretch>
        </p:blipFill>
        <p:spPr/>
      </p:pic>
      <p:sp>
        <p:nvSpPr>
          <p:cNvPr id="2" name="Rectangle 1"/>
          <p:cNvSpPr/>
          <p:nvPr/>
        </p:nvSpPr>
        <p:spPr>
          <a:xfrm>
            <a:off x="519158" y="1618456"/>
            <a:ext cx="6013172" cy="3632420"/>
          </a:xfrm>
          <a:custGeom>
            <a:avLst/>
            <a:gdLst>
              <a:gd name="connsiteX0" fmla="*/ 0 w 4800600"/>
              <a:gd name="connsiteY0" fmla="*/ 0 h 3069771"/>
              <a:gd name="connsiteX1" fmla="*/ 4800600 w 4800600"/>
              <a:gd name="connsiteY1" fmla="*/ 0 h 3069771"/>
              <a:gd name="connsiteX2" fmla="*/ 4800600 w 4800600"/>
              <a:gd name="connsiteY2" fmla="*/ 3069771 h 3069771"/>
              <a:gd name="connsiteX3" fmla="*/ 0 w 4800600"/>
              <a:gd name="connsiteY3" fmla="*/ 3069771 h 3069771"/>
              <a:gd name="connsiteX4" fmla="*/ 0 w 4800600"/>
              <a:gd name="connsiteY4" fmla="*/ 0 h 3069771"/>
              <a:gd name="connsiteX0" fmla="*/ 0 w 4800600"/>
              <a:gd name="connsiteY0" fmla="*/ 0 h 3069771"/>
              <a:gd name="connsiteX1" fmla="*/ 4016828 w 4800600"/>
              <a:gd name="connsiteY1" fmla="*/ 1 h 3069771"/>
              <a:gd name="connsiteX2" fmla="*/ 4800600 w 4800600"/>
              <a:gd name="connsiteY2" fmla="*/ 0 h 3069771"/>
              <a:gd name="connsiteX3" fmla="*/ 4800600 w 4800600"/>
              <a:gd name="connsiteY3" fmla="*/ 3069771 h 3069771"/>
              <a:gd name="connsiteX4" fmla="*/ 0 w 4800600"/>
              <a:gd name="connsiteY4" fmla="*/ 3069771 h 3069771"/>
              <a:gd name="connsiteX5" fmla="*/ 0 w 4800600"/>
              <a:gd name="connsiteY5" fmla="*/ 0 h 3069771"/>
              <a:gd name="connsiteX0" fmla="*/ 0 w 4800600"/>
              <a:gd name="connsiteY0" fmla="*/ 0 h 3069771"/>
              <a:gd name="connsiteX1" fmla="*/ 4016828 w 4800600"/>
              <a:gd name="connsiteY1" fmla="*/ 1 h 3069771"/>
              <a:gd name="connsiteX2" fmla="*/ 4800600 w 4800600"/>
              <a:gd name="connsiteY2" fmla="*/ 3069771 h 3069771"/>
              <a:gd name="connsiteX3" fmla="*/ 0 w 4800600"/>
              <a:gd name="connsiteY3" fmla="*/ 3069771 h 3069771"/>
              <a:gd name="connsiteX4" fmla="*/ 0 w 4800600"/>
              <a:gd name="connsiteY4" fmla="*/ 0 h 306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0" h="3069771">
                <a:moveTo>
                  <a:pt x="0" y="0"/>
                </a:moveTo>
                <a:lnTo>
                  <a:pt x="4016828" y="1"/>
                </a:lnTo>
                <a:lnTo>
                  <a:pt x="4800600" y="3069771"/>
                </a:lnTo>
                <a:lnTo>
                  <a:pt x="0" y="3069771"/>
                </a:lnTo>
                <a:lnTo>
                  <a:pt x="0" y="0"/>
                </a:lnTo>
                <a:close/>
              </a:path>
            </a:pathLst>
          </a:cu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p:cNvSpPr/>
          <p:nvPr/>
        </p:nvSpPr>
        <p:spPr>
          <a:xfrm flipH="1" flipV="1">
            <a:off x="5659670" y="1618456"/>
            <a:ext cx="6013172" cy="3632420"/>
          </a:xfrm>
          <a:custGeom>
            <a:avLst/>
            <a:gdLst>
              <a:gd name="connsiteX0" fmla="*/ 0 w 4800600"/>
              <a:gd name="connsiteY0" fmla="*/ 0 h 3069771"/>
              <a:gd name="connsiteX1" fmla="*/ 4800600 w 4800600"/>
              <a:gd name="connsiteY1" fmla="*/ 0 h 3069771"/>
              <a:gd name="connsiteX2" fmla="*/ 4800600 w 4800600"/>
              <a:gd name="connsiteY2" fmla="*/ 3069771 h 3069771"/>
              <a:gd name="connsiteX3" fmla="*/ 0 w 4800600"/>
              <a:gd name="connsiteY3" fmla="*/ 3069771 h 3069771"/>
              <a:gd name="connsiteX4" fmla="*/ 0 w 4800600"/>
              <a:gd name="connsiteY4" fmla="*/ 0 h 3069771"/>
              <a:gd name="connsiteX0" fmla="*/ 0 w 4800600"/>
              <a:gd name="connsiteY0" fmla="*/ 0 h 3069771"/>
              <a:gd name="connsiteX1" fmla="*/ 4016828 w 4800600"/>
              <a:gd name="connsiteY1" fmla="*/ 1 h 3069771"/>
              <a:gd name="connsiteX2" fmla="*/ 4800600 w 4800600"/>
              <a:gd name="connsiteY2" fmla="*/ 0 h 3069771"/>
              <a:gd name="connsiteX3" fmla="*/ 4800600 w 4800600"/>
              <a:gd name="connsiteY3" fmla="*/ 3069771 h 3069771"/>
              <a:gd name="connsiteX4" fmla="*/ 0 w 4800600"/>
              <a:gd name="connsiteY4" fmla="*/ 3069771 h 3069771"/>
              <a:gd name="connsiteX5" fmla="*/ 0 w 4800600"/>
              <a:gd name="connsiteY5" fmla="*/ 0 h 3069771"/>
              <a:gd name="connsiteX0" fmla="*/ 0 w 4800600"/>
              <a:gd name="connsiteY0" fmla="*/ 0 h 3069771"/>
              <a:gd name="connsiteX1" fmla="*/ 4016828 w 4800600"/>
              <a:gd name="connsiteY1" fmla="*/ 1 h 3069771"/>
              <a:gd name="connsiteX2" fmla="*/ 4800600 w 4800600"/>
              <a:gd name="connsiteY2" fmla="*/ 3069771 h 3069771"/>
              <a:gd name="connsiteX3" fmla="*/ 0 w 4800600"/>
              <a:gd name="connsiteY3" fmla="*/ 3069771 h 3069771"/>
              <a:gd name="connsiteX4" fmla="*/ 0 w 4800600"/>
              <a:gd name="connsiteY4" fmla="*/ 0 h 306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0" h="3069771">
                <a:moveTo>
                  <a:pt x="0" y="0"/>
                </a:moveTo>
                <a:lnTo>
                  <a:pt x="4016828" y="1"/>
                </a:lnTo>
                <a:lnTo>
                  <a:pt x="4800600" y="3069771"/>
                </a:lnTo>
                <a:lnTo>
                  <a:pt x="0" y="3069771"/>
                </a:lnTo>
                <a:lnTo>
                  <a:pt x="0" y="0"/>
                </a:lnTo>
                <a:close/>
              </a:path>
            </a:pathLst>
          </a:cu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4024FC95-16E8-40CA-8E24-1C3FDBF60812}"/>
              </a:ext>
            </a:extLst>
          </p:cNvPr>
          <p:cNvGrpSpPr/>
          <p:nvPr/>
        </p:nvGrpSpPr>
        <p:grpSpPr>
          <a:xfrm>
            <a:off x="6569114" y="3024258"/>
            <a:ext cx="4908279" cy="820815"/>
            <a:chOff x="6569114" y="3139952"/>
            <a:chExt cx="4908279" cy="820815"/>
          </a:xfrm>
        </p:grpSpPr>
        <p:pic>
          <p:nvPicPr>
            <p:cNvPr id="23" name="Picture 2" descr="Image result for patagonia logo&quot;">
              <a:extLst>
                <a:ext uri="{FF2B5EF4-FFF2-40B4-BE49-F238E27FC236}">
                  <a16:creationId xmlns:a16="http://schemas.microsoft.com/office/drawing/2014/main" id="{4155FBF4-BC71-46AD-A6CE-103BC622FD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6880" y="3141246"/>
              <a:ext cx="1442317" cy="8195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Image result for tesla logo&quot;">
              <a:extLst>
                <a:ext uri="{FF2B5EF4-FFF2-40B4-BE49-F238E27FC236}">
                  <a16:creationId xmlns:a16="http://schemas.microsoft.com/office/drawing/2014/main" id="{4D97C6BD-085C-4EBB-9330-749B76D161D3}"/>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9000" b="83167" l="20553" r="77051">
                          <a14:foregroundMark x1="48571" y1="35667" x2="48571" y2="35667"/>
                          <a14:foregroundMark x1="48756" y1="31333" x2="48756" y2="31333"/>
                          <a14:foregroundMark x1="49954" y1="33000" x2="49954" y2="33000"/>
                          <a14:foregroundMark x1="41935" y1="19000" x2="41935" y2="19000"/>
                          <a14:foregroundMark x1="24055" y1="74833" x2="24055" y2="74833"/>
                          <a14:foregroundMark x1="36313" y1="74167" x2="36313" y2="74167"/>
                          <a14:foregroundMark x1="37051" y1="79000" x2="37051" y2="79000"/>
                          <a14:foregroundMark x1="37051" y1="83167" x2="37051" y2="83167"/>
                          <a14:foregroundMark x1="20645" y1="74167" x2="20645" y2="74167"/>
                          <a14:foregroundMark x1="46820" y1="77667" x2="46820" y2="77667"/>
                          <a14:foregroundMark x1="59355" y1="79833" x2="59355" y2="79833"/>
                          <a14:foregroundMark x1="74747" y1="74500" x2="74747" y2="74500"/>
                          <a14:foregroundMark x1="77051" y1="80833" x2="77051" y2="80833"/>
                        </a14:backgroundRemoval>
                      </a14:imgEffect>
                    </a14:imgLayer>
                  </a14:imgProps>
                </a:ext>
                <a:ext uri="{28A0092B-C50C-407E-A947-70E740481C1C}">
                  <a14:useLocalDpi xmlns:a14="http://schemas.microsoft.com/office/drawing/2010/main" val="0"/>
                </a:ext>
              </a:extLst>
            </a:blip>
            <a:srcRect l="16854" t="12194" r="19631" b="10778"/>
            <a:stretch/>
          </p:blipFill>
          <p:spPr bwMode="auto">
            <a:xfrm>
              <a:off x="6569114" y="3139952"/>
              <a:ext cx="1442318" cy="8208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Image result for clif bar logo&quot;">
              <a:extLst>
                <a:ext uri="{FF2B5EF4-FFF2-40B4-BE49-F238E27FC236}">
                  <a16:creationId xmlns:a16="http://schemas.microsoft.com/office/drawing/2014/main" id="{E8A0BD46-DD7F-4607-AEB3-DF70E58F466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44645" y="3319330"/>
              <a:ext cx="1632748" cy="6414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a:extLst>
              <a:ext uri="{FF2B5EF4-FFF2-40B4-BE49-F238E27FC236}">
                <a16:creationId xmlns:a16="http://schemas.microsoft.com/office/drawing/2014/main" id="{1D9D4F99-4045-4894-8ED0-97D19DA90BBB}"/>
              </a:ext>
            </a:extLst>
          </p:cNvPr>
          <p:cNvGrpSpPr/>
          <p:nvPr/>
        </p:nvGrpSpPr>
        <p:grpSpPr>
          <a:xfrm>
            <a:off x="767309" y="2196784"/>
            <a:ext cx="4644211" cy="2112323"/>
            <a:chOff x="758990" y="1895241"/>
            <a:chExt cx="5377324" cy="2112323"/>
          </a:xfrm>
        </p:grpSpPr>
        <p:sp>
          <p:nvSpPr>
            <p:cNvPr id="10" name="Rectangle 9">
              <a:extLst>
                <a:ext uri="{FF2B5EF4-FFF2-40B4-BE49-F238E27FC236}">
                  <a16:creationId xmlns:a16="http://schemas.microsoft.com/office/drawing/2014/main" id="{08034B5C-010B-4665-A658-2AF23029036E}"/>
                </a:ext>
              </a:extLst>
            </p:cNvPr>
            <p:cNvSpPr/>
            <p:nvPr/>
          </p:nvSpPr>
          <p:spPr>
            <a:xfrm>
              <a:off x="758990" y="1895241"/>
              <a:ext cx="5377324" cy="954107"/>
            </a:xfrm>
            <a:prstGeom prst="rect">
              <a:avLst/>
            </a:prstGeom>
          </p:spPr>
          <p:txBody>
            <a:bodyPr wrap="square">
              <a:spAutoFit/>
            </a:bodyPr>
            <a:lstStyle/>
            <a:p>
              <a:r>
                <a:rPr lang="en-US" sz="2800" dirty="0">
                  <a:solidFill>
                    <a:schemeClr val="bg1"/>
                  </a:solidFill>
                  <a:latin typeface="Proxima Nova Alt Rg" panose="02000506030000020004" pitchFamily="50" charset="0"/>
                </a:rPr>
                <a:t>Differentiate through Sustainability</a:t>
              </a:r>
            </a:p>
          </p:txBody>
        </p:sp>
        <p:sp>
          <p:nvSpPr>
            <p:cNvPr id="26" name="Rectangle 25">
              <a:extLst>
                <a:ext uri="{FF2B5EF4-FFF2-40B4-BE49-F238E27FC236}">
                  <a16:creationId xmlns:a16="http://schemas.microsoft.com/office/drawing/2014/main" id="{1D40EAA0-A4EA-4A67-9125-DF2C1A6757ED}"/>
                </a:ext>
              </a:extLst>
            </p:cNvPr>
            <p:cNvSpPr/>
            <p:nvPr/>
          </p:nvSpPr>
          <p:spPr>
            <a:xfrm>
              <a:off x="820011" y="2831345"/>
              <a:ext cx="4538807" cy="1176219"/>
            </a:xfrm>
            <a:prstGeom prst="rect">
              <a:avLst/>
            </a:prstGeom>
          </p:spPr>
          <p:txBody>
            <a:bodyPr wrap="square">
              <a:spAutoFit/>
            </a:bodyPr>
            <a:lstStyle/>
            <a:p>
              <a:pPr>
                <a:lnSpc>
                  <a:spcPts val="2025"/>
                </a:lnSpc>
                <a:spcBef>
                  <a:spcPts val="288"/>
                </a:spcBef>
              </a:pPr>
              <a:r>
                <a:rPr lang="en-US" sz="1200" dirty="0">
                  <a:solidFill>
                    <a:schemeClr val="bg1"/>
                  </a:solidFill>
                  <a:latin typeface="Proxima Nova Alt Lt" panose="02000506030000020004" pitchFamily="50" charset="0"/>
                </a:rPr>
                <a:t>But we believe that sustainability has become a fourth critical point of differentiation.</a:t>
              </a:r>
            </a:p>
            <a:p>
              <a:pPr>
                <a:lnSpc>
                  <a:spcPts val="2025"/>
                </a:lnSpc>
                <a:spcBef>
                  <a:spcPts val="288"/>
                </a:spcBef>
              </a:pPr>
              <a:r>
                <a:rPr lang="en-US" sz="1200" dirty="0">
                  <a:solidFill>
                    <a:schemeClr val="bg1"/>
                  </a:solidFill>
                  <a:latin typeface="Proxima Nova Alt Lt" panose="02000506030000020004" pitchFamily="50" charset="0"/>
                </a:rPr>
                <a:t>And we think sustainability is a BIG opportunity.</a:t>
              </a:r>
            </a:p>
            <a:p>
              <a:pPr>
                <a:lnSpc>
                  <a:spcPts val="2025"/>
                </a:lnSpc>
                <a:spcBef>
                  <a:spcPts val="288"/>
                </a:spcBef>
              </a:pPr>
              <a:r>
                <a:rPr lang="en-US" sz="1200" dirty="0">
                  <a:solidFill>
                    <a:schemeClr val="bg1"/>
                  </a:solidFill>
                  <a:latin typeface="Proxima Nova Alt Lt" panose="02000506030000020004" pitchFamily="50" charset="0"/>
                </a:rPr>
                <a:t>Here are just three brands known for quality AND sustainability</a:t>
              </a:r>
            </a:p>
          </p:txBody>
        </p:sp>
      </p:grpSp>
      <p:sp>
        <p:nvSpPr>
          <p:cNvPr id="17"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4</a:t>
            </a:fld>
            <a:endParaRPr lang="en-US" dirty="0">
              <a:solidFill>
                <a:schemeClr val="accent6"/>
              </a:solidFill>
              <a:latin typeface="Proxima Nova Alt Rg" panose="02000506030000020004" pitchFamily="50" charset="0"/>
            </a:endParaRPr>
          </a:p>
        </p:txBody>
      </p:sp>
      <p:sp>
        <p:nvSpPr>
          <p:cNvPr id="18" name="Rectangle 17">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1261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6"/>
          <p:cNvSpPr/>
          <p:nvPr/>
        </p:nvSpPr>
        <p:spPr>
          <a:xfrm>
            <a:off x="-1" y="-2"/>
            <a:ext cx="3181350" cy="6858001"/>
          </a:xfrm>
          <a:custGeom>
            <a:avLst/>
            <a:gdLst>
              <a:gd name="connsiteX0" fmla="*/ 0 w 3181350"/>
              <a:gd name="connsiteY0" fmla="*/ 0 h 6858000"/>
              <a:gd name="connsiteX1" fmla="*/ 3181350 w 3181350"/>
              <a:gd name="connsiteY1" fmla="*/ 0 h 6858000"/>
              <a:gd name="connsiteX2" fmla="*/ 3181350 w 3181350"/>
              <a:gd name="connsiteY2" fmla="*/ 591671 h 6858000"/>
              <a:gd name="connsiteX3" fmla="*/ 1411941 w 3181350"/>
              <a:gd name="connsiteY3" fmla="*/ 591671 h 6858000"/>
              <a:gd name="connsiteX4" fmla="*/ 1411941 w 3181350"/>
              <a:gd name="connsiteY4" fmla="*/ 6293224 h 6858000"/>
              <a:gd name="connsiteX5" fmla="*/ 3181350 w 3181350"/>
              <a:gd name="connsiteY5" fmla="*/ 6293224 h 6858000"/>
              <a:gd name="connsiteX6" fmla="*/ 3181350 w 3181350"/>
              <a:gd name="connsiteY6" fmla="*/ 6858000 h 6858000"/>
              <a:gd name="connsiteX7" fmla="*/ 0 w 3181350"/>
              <a:gd name="connsiteY7" fmla="*/ 6858000 h 6858000"/>
              <a:gd name="connsiteX8" fmla="*/ 0 w 318135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1350" h="6858000">
                <a:moveTo>
                  <a:pt x="0" y="0"/>
                </a:moveTo>
                <a:lnTo>
                  <a:pt x="3181350" y="0"/>
                </a:lnTo>
                <a:lnTo>
                  <a:pt x="3181350" y="591671"/>
                </a:lnTo>
                <a:lnTo>
                  <a:pt x="1411941" y="591671"/>
                </a:lnTo>
                <a:lnTo>
                  <a:pt x="1411941" y="6293224"/>
                </a:lnTo>
                <a:lnTo>
                  <a:pt x="3181350" y="6293224"/>
                </a:lnTo>
                <a:lnTo>
                  <a:pt x="3181350" y="6858000"/>
                </a:lnTo>
                <a:lnTo>
                  <a:pt x="0" y="6858000"/>
                </a:lnTo>
                <a:lnTo>
                  <a:pt x="0"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C35AD18C-6BA5-4BAE-88DC-A2B4139160AC}"/>
              </a:ext>
            </a:extLst>
          </p:cNvPr>
          <p:cNvGrpSpPr/>
          <p:nvPr/>
        </p:nvGrpSpPr>
        <p:grpSpPr>
          <a:xfrm>
            <a:off x="5363688" y="1037833"/>
            <a:ext cx="6096000" cy="4782334"/>
            <a:chOff x="5363688" y="1353304"/>
            <a:chExt cx="6096000" cy="4782334"/>
          </a:xfrm>
        </p:grpSpPr>
        <p:sp>
          <p:nvSpPr>
            <p:cNvPr id="3" name="Rectangle 2">
              <a:extLst>
                <a:ext uri="{FF2B5EF4-FFF2-40B4-BE49-F238E27FC236}">
                  <a16:creationId xmlns:a16="http://schemas.microsoft.com/office/drawing/2014/main" id="{20CD7B17-0077-45B1-A31C-BC79053E4DD9}"/>
                </a:ext>
              </a:extLst>
            </p:cNvPr>
            <p:cNvSpPr/>
            <p:nvPr/>
          </p:nvSpPr>
          <p:spPr>
            <a:xfrm>
              <a:off x="5363688" y="1353304"/>
              <a:ext cx="5917870" cy="3856440"/>
            </a:xfrm>
            <a:prstGeom prst="rect">
              <a:avLst/>
            </a:prstGeom>
          </p:spPr>
          <p:txBody>
            <a:bodyPr wrap="square">
              <a:spAutoFit/>
            </a:bodyPr>
            <a:lstStyle/>
            <a:p>
              <a:pPr algn="just">
                <a:lnSpc>
                  <a:spcPts val="2025"/>
                </a:lnSpc>
                <a:spcBef>
                  <a:spcPts val="288"/>
                </a:spcBef>
              </a:pPr>
              <a:r>
                <a:rPr lang="en-US" sz="1200" dirty="0">
                  <a:latin typeface="Proxima Nova Alt Lt" panose="02000506030000020004" pitchFamily="50" charset="0"/>
                </a:rPr>
                <a:t>More and more, consumer purchasing is a form of activism and advocacy</a:t>
              </a:r>
            </a:p>
            <a:p>
              <a:pPr algn="just">
                <a:lnSpc>
                  <a:spcPts val="2025"/>
                </a:lnSpc>
                <a:spcBef>
                  <a:spcPts val="288"/>
                </a:spcBef>
              </a:pPr>
              <a:r>
                <a:rPr lang="en-US" sz="1200" dirty="0">
                  <a:latin typeface="Proxima Nova Alt Lt" panose="02000506030000020004" pitchFamily="50" charset="0"/>
                </a:rPr>
                <a:t>For a growing base of people, “consumerism” is a bad word that conjures cheap and fast, and the sense that people have no power in their purchasing decisions. </a:t>
              </a:r>
            </a:p>
            <a:p>
              <a:pPr algn="just">
                <a:lnSpc>
                  <a:spcPts val="2025"/>
                </a:lnSpc>
                <a:spcBef>
                  <a:spcPts val="288"/>
                </a:spcBef>
              </a:pPr>
              <a:r>
                <a:rPr lang="en-US" sz="1200" dirty="0">
                  <a:latin typeface="Proxima Nova Alt Lt" panose="02000506030000020004" pitchFamily="50" charset="0"/>
                </a:rPr>
                <a:t>Today’s consumers want their purchases to make a positive impact on the environment, on people, and on their health. </a:t>
              </a:r>
            </a:p>
            <a:p>
              <a:pPr algn="just">
                <a:lnSpc>
                  <a:spcPts val="2025"/>
                </a:lnSpc>
                <a:spcBef>
                  <a:spcPts val="288"/>
                </a:spcBef>
              </a:pPr>
              <a:r>
                <a:rPr lang="en-US" sz="1200" i="1" dirty="0">
                  <a:latin typeface="Proxima Nova Alt Lt" panose="02000506030000020004" pitchFamily="50" charset="0"/>
                </a:rPr>
                <a:t>72% of consumers are actively buying more environmentally friendly products than they did five years age. 81% said they expected to buy even more over the next five years. (Accenture, 2019)</a:t>
              </a:r>
            </a:p>
            <a:p>
              <a:pPr algn="just">
                <a:lnSpc>
                  <a:spcPts val="2025"/>
                </a:lnSpc>
                <a:spcBef>
                  <a:spcPts val="288"/>
                </a:spcBef>
              </a:pPr>
              <a:r>
                <a:rPr lang="en-US" sz="1200" i="1" dirty="0">
                  <a:latin typeface="Proxima Nova Alt Lt" panose="02000506030000020004" pitchFamily="50" charset="0"/>
                </a:rPr>
                <a:t>66% of consumers would spend more on a product if it came from a sustainable brand. One-third are willing to pay </a:t>
              </a:r>
              <a:r>
                <a:rPr lang="en-US" sz="1200" i="1" dirty="0">
                  <a:latin typeface="Proxima Nova Alt Rg" panose="02000506030000020004" pitchFamily="50" charset="0"/>
                </a:rPr>
                <a:t>25 percent </a:t>
              </a:r>
              <a:r>
                <a:rPr lang="en-US" sz="1200" i="1" dirty="0">
                  <a:latin typeface="Proxima Nova Alt Lt" panose="02000506030000020004" pitchFamily="50" charset="0"/>
                </a:rPr>
                <a:t>more and Gen-</a:t>
              </a:r>
              <a:r>
                <a:rPr lang="en-US" sz="1200" i="1" dirty="0" err="1">
                  <a:latin typeface="Proxima Nova Alt Lt" panose="02000506030000020004" pitchFamily="50" charset="0"/>
                </a:rPr>
                <a:t>Zers</a:t>
              </a:r>
              <a:r>
                <a:rPr lang="en-US" sz="1200" i="1" dirty="0">
                  <a:latin typeface="Proxima Nova Alt Lt" panose="02000506030000020004" pitchFamily="50" charset="0"/>
                </a:rPr>
                <a:t> are willing to pay </a:t>
              </a:r>
              <a:r>
                <a:rPr lang="en-US" sz="1200" i="1" dirty="0">
                  <a:latin typeface="Proxima Nova Alt Rg" panose="02000506030000020004" pitchFamily="50" charset="0"/>
                </a:rPr>
                <a:t>50-100 percent </a:t>
              </a:r>
              <a:r>
                <a:rPr lang="en-US" sz="1200" i="1" dirty="0">
                  <a:latin typeface="Proxima Nova Alt Lt" panose="02000506030000020004" pitchFamily="50" charset="0"/>
                </a:rPr>
                <a:t>more.(Nielson 2015)</a:t>
              </a:r>
            </a:p>
            <a:p>
              <a:pPr algn="just">
                <a:lnSpc>
                  <a:spcPts val="2025"/>
                </a:lnSpc>
                <a:spcBef>
                  <a:spcPts val="288"/>
                </a:spcBef>
              </a:pPr>
              <a:r>
                <a:rPr lang="en-US" sz="1200" i="1" dirty="0">
                  <a:latin typeface="Proxima Nova Alt Lt" panose="02000506030000020004" pitchFamily="50" charset="0"/>
                </a:rPr>
                <a:t>Products that had sustainability claims on packaging accounted for 16.6% of the market in 2018, up from 14.3% in 2013. These products grew 5.6 times faster than conventional products in this time period. </a:t>
              </a:r>
            </a:p>
          </p:txBody>
        </p:sp>
        <p:sp>
          <p:nvSpPr>
            <p:cNvPr id="4" name="Rectangle 3">
              <a:extLst>
                <a:ext uri="{FF2B5EF4-FFF2-40B4-BE49-F238E27FC236}">
                  <a16:creationId xmlns:a16="http://schemas.microsoft.com/office/drawing/2014/main" id="{8556808F-814C-4C06-B430-24623E779B00}"/>
                </a:ext>
              </a:extLst>
            </p:cNvPr>
            <p:cNvSpPr/>
            <p:nvPr/>
          </p:nvSpPr>
          <p:spPr>
            <a:xfrm>
              <a:off x="5363688" y="5504696"/>
              <a:ext cx="6096000" cy="630942"/>
            </a:xfrm>
            <a:prstGeom prst="rect">
              <a:avLst/>
            </a:prstGeom>
          </p:spPr>
          <p:txBody>
            <a:bodyPr>
              <a:spAutoFit/>
            </a:bodyPr>
            <a:lstStyle/>
            <a:p>
              <a:pPr algn="just">
                <a:spcBef>
                  <a:spcPts val="300"/>
                </a:spcBef>
              </a:pPr>
              <a:r>
                <a:rPr lang="en-US" sz="1000" dirty="0">
                  <a:latin typeface="Proxima Nova Alt Lt" panose="02000506030000020004" pitchFamily="50" charset="0"/>
                </a:rPr>
                <a:t>https://www.businesswire.com/news/home/20190604005649/en</a:t>
              </a:r>
            </a:p>
            <a:p>
              <a:pPr algn="just">
                <a:spcBef>
                  <a:spcPts val="300"/>
                </a:spcBef>
              </a:pPr>
              <a:r>
                <a:rPr lang="en-US" sz="1000" dirty="0">
                  <a:latin typeface="Proxima Nova Alt Lt" panose="02000506030000020004" pitchFamily="50" charset="0"/>
                </a:rPr>
                <a:t>https://www.tradeandindustrydev.com/industry/retail/report-consumers-willing-pay-sustainability-15246</a:t>
              </a:r>
            </a:p>
            <a:p>
              <a:pPr algn="just">
                <a:spcBef>
                  <a:spcPts val="300"/>
                </a:spcBef>
              </a:pPr>
              <a:r>
                <a:rPr lang="en-US" sz="1000" dirty="0">
                  <a:latin typeface="Proxima Nova Alt Lt" panose="02000506030000020004" pitchFamily="50" charset="0"/>
                </a:rPr>
                <a:t>https://hbr.org/2019/06/research-actually-consumers-do-buy-sustainable-products</a:t>
              </a:r>
            </a:p>
          </p:txBody>
        </p:sp>
      </p:grpSp>
      <p:sp>
        <p:nvSpPr>
          <p:cNvPr id="12"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5</a:t>
            </a:fld>
            <a:endParaRPr lang="en-US" dirty="0">
              <a:solidFill>
                <a:schemeClr val="accent6"/>
              </a:solidFill>
              <a:latin typeface="Proxima Nova Alt Rg" panose="02000506030000020004" pitchFamily="50" charset="0"/>
            </a:endParaRPr>
          </a:p>
        </p:txBody>
      </p:sp>
      <p:sp>
        <p:nvSpPr>
          <p:cNvPr id="13" name="Rectangle 12">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Placeholder 6">
            <a:extLst>
              <a:ext uri="{FF2B5EF4-FFF2-40B4-BE49-F238E27FC236}">
                <a16:creationId xmlns:a16="http://schemas.microsoft.com/office/drawing/2014/main" id="{5A65553F-CE04-4965-A00A-646630E77CE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854" r="25854"/>
          <a:stretch>
            <a:fillRect/>
          </a:stretch>
        </p:blipFill>
        <p:spPr/>
      </p:pic>
    </p:spTree>
    <p:extLst>
      <p:ext uri="{BB962C8B-B14F-4D97-AF65-F5344CB8AC3E}">
        <p14:creationId xmlns:p14="http://schemas.microsoft.com/office/powerpoint/2010/main" val="23199192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B2F878AE-FE9D-46E1-BD7F-C3D98F08898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7097" b="37097"/>
          <a:stretch>
            <a:fillRect/>
          </a:stretch>
        </p:blipFill>
        <p:spPr/>
      </p:pic>
      <p:pic>
        <p:nvPicPr>
          <p:cNvPr id="6" name="Picture Placeholder 5">
            <a:extLst>
              <a:ext uri="{FF2B5EF4-FFF2-40B4-BE49-F238E27FC236}">
                <a16:creationId xmlns:a16="http://schemas.microsoft.com/office/drawing/2014/main" id="{ACF3C8F0-E690-4D1E-83E7-AF0FD722DDEE}"/>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0333" b="10333"/>
          <a:stretch>
            <a:fillRect/>
          </a:stretch>
        </p:blipFill>
        <p:spPr>
          <a:xfrm>
            <a:off x="5811919" y="4208840"/>
            <a:ext cx="2606376" cy="1807763"/>
          </a:xfrm>
          <a:effectLst>
            <a:outerShdw blurRad="635000" sx="102000" sy="102000" algn="ctr" rotWithShape="0">
              <a:schemeClr val="bg1">
                <a:lumMod val="50000"/>
                <a:alpha val="40000"/>
              </a:schemeClr>
            </a:outerShdw>
          </a:effectLst>
        </p:spPr>
      </p:pic>
      <p:pic>
        <p:nvPicPr>
          <p:cNvPr id="8" name="Picture Placeholder 7">
            <a:extLst>
              <a:ext uri="{FF2B5EF4-FFF2-40B4-BE49-F238E27FC236}">
                <a16:creationId xmlns:a16="http://schemas.microsoft.com/office/drawing/2014/main" id="{037DDF08-4AF0-4D2D-8DED-DE09F03002FD}"/>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0677" b="10677"/>
          <a:stretch>
            <a:fillRect/>
          </a:stretch>
        </p:blipFill>
        <p:spPr>
          <a:xfrm>
            <a:off x="9002132" y="4208839"/>
            <a:ext cx="1445810" cy="1807764"/>
          </a:xfrm>
          <a:effectLst>
            <a:outerShdw blurRad="635000" sx="102000" sy="102000" algn="ctr" rotWithShape="0">
              <a:schemeClr val="bg1">
                <a:lumMod val="50000"/>
                <a:alpha val="40000"/>
              </a:schemeClr>
            </a:outerShdw>
          </a:effectLst>
        </p:spPr>
      </p:pic>
      <p:pic>
        <p:nvPicPr>
          <p:cNvPr id="10" name="Picture Placeholder 9">
            <a:extLst>
              <a:ext uri="{FF2B5EF4-FFF2-40B4-BE49-F238E27FC236}">
                <a16:creationId xmlns:a16="http://schemas.microsoft.com/office/drawing/2014/main" id="{CBD71F83-CDDB-4579-A81B-92262596EE4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4615" b="14615"/>
          <a:stretch>
            <a:fillRect/>
          </a:stretch>
        </p:blipFill>
        <p:spPr>
          <a:xfrm>
            <a:off x="1098548" y="4203515"/>
            <a:ext cx="4129534" cy="1813088"/>
          </a:xfrm>
          <a:effectLst>
            <a:outerShdw blurRad="635000" sx="102000" sy="102000" algn="ctr" rotWithShape="0">
              <a:schemeClr val="bg1">
                <a:lumMod val="50000"/>
                <a:alpha val="40000"/>
              </a:schemeClr>
            </a:outerShdw>
          </a:effectLst>
        </p:spPr>
      </p:pic>
      <p:sp>
        <p:nvSpPr>
          <p:cNvPr id="11" name="Rectangle 10">
            <a:extLst>
              <a:ext uri="{FF2B5EF4-FFF2-40B4-BE49-F238E27FC236}">
                <a16:creationId xmlns:a16="http://schemas.microsoft.com/office/drawing/2014/main" id="{EC4D462B-1160-47A7-9B87-4F4C9A4DAB9B}"/>
              </a:ext>
            </a:extLst>
          </p:cNvPr>
          <p:cNvSpPr/>
          <p:nvPr/>
        </p:nvSpPr>
        <p:spPr>
          <a:xfrm>
            <a:off x="785697" y="2454348"/>
            <a:ext cx="10620607" cy="1384995"/>
          </a:xfrm>
          <a:prstGeom prst="rect">
            <a:avLst/>
          </a:prstGeom>
        </p:spPr>
        <p:txBody>
          <a:bodyPr wrap="square">
            <a:spAutoFit/>
          </a:bodyPr>
          <a:lstStyle/>
          <a:p>
            <a:r>
              <a:rPr lang="en-US" sz="2800" dirty="0">
                <a:solidFill>
                  <a:schemeClr val="accent6"/>
                </a:solidFill>
                <a:latin typeface="Proxima Nova Alt Rg" panose="02000506030000020004" pitchFamily="50" charset="0"/>
              </a:rPr>
              <a:t>Making Sustainability A Core Strategy To Your Online Business Can Set You Apart, Especially In Ecommerce Where Your Brand Can Truly Tell Its Own Story.</a:t>
            </a:r>
          </a:p>
        </p:txBody>
      </p:sp>
      <p:sp>
        <p:nvSpPr>
          <p:cNvPr id="33" name="Rectangle 32">
            <a:extLst>
              <a:ext uri="{FF2B5EF4-FFF2-40B4-BE49-F238E27FC236}">
                <a16:creationId xmlns:a16="http://schemas.microsoft.com/office/drawing/2014/main" id="{0DFCCB3F-79BE-4700-B596-4C551464B702}"/>
              </a:ext>
            </a:extLst>
          </p:cNvPr>
          <p:cNvSpPr/>
          <p:nvPr/>
        </p:nvSpPr>
        <p:spPr>
          <a:xfrm>
            <a:off x="0" y="0"/>
            <a:ext cx="12192000" cy="2095500"/>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1575478E-FAFD-4C7D-AD65-4D74054BB04B}"/>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91093DB-B268-4978-AB6E-F51F35577EBC}"/>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6</a:t>
            </a:fld>
            <a:endParaRPr lang="en-US" dirty="0">
              <a:solidFill>
                <a:schemeClr val="accent6"/>
              </a:solidFill>
              <a:latin typeface="Proxima Nova Alt Rg" panose="02000506030000020004" pitchFamily="50" charset="0"/>
            </a:endParaRPr>
          </a:p>
        </p:txBody>
      </p:sp>
      <p:sp>
        <p:nvSpPr>
          <p:cNvPr id="14" name="Rectangle 13">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89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2118AC-FB29-4BF6-A3AE-0E37F2336D0B}"/>
              </a:ext>
            </a:extLst>
          </p:cNvPr>
          <p:cNvSpPr/>
          <p:nvPr/>
        </p:nvSpPr>
        <p:spPr>
          <a:xfrm>
            <a:off x="0" y="2244436"/>
            <a:ext cx="12192000" cy="46135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B1DBAC3-4E9D-4B03-A69F-F2BB5DB5CAB3}"/>
              </a:ext>
            </a:extLst>
          </p:cNvPr>
          <p:cNvSpPr/>
          <p:nvPr/>
        </p:nvSpPr>
        <p:spPr>
          <a:xfrm>
            <a:off x="416677" y="487122"/>
            <a:ext cx="11358646" cy="1384995"/>
          </a:xfrm>
          <a:prstGeom prst="rect">
            <a:avLst/>
          </a:prstGeom>
        </p:spPr>
        <p:txBody>
          <a:bodyPr wrap="square">
            <a:spAutoFit/>
          </a:bodyPr>
          <a:lstStyle/>
          <a:p>
            <a:pPr algn="just"/>
            <a:r>
              <a:rPr lang="en-US" sz="2800" b="0" i="0" u="none" strike="noStrike" dirty="0">
                <a:solidFill>
                  <a:srgbClr val="002060"/>
                </a:solidFill>
                <a:effectLst/>
                <a:latin typeface="Proxima Nova Alt Rg" panose="02000506030000020004" pitchFamily="50" charset="0"/>
              </a:rPr>
              <a:t>A review of the 2019 list of Inc 5000’s fastest growing relevant retail and consumer products companies shows that nearly 25% of them highlight ethics and/or sustainability on their homepage.</a:t>
            </a:r>
          </a:p>
        </p:txBody>
      </p:sp>
      <p:pic>
        <p:nvPicPr>
          <p:cNvPr id="4098" name="Picture 2" descr="Large View. EO Peppermint &amp; Tea Tree Botanical Liquid Hand Soap">
            <a:extLst>
              <a:ext uri="{FF2B5EF4-FFF2-40B4-BE49-F238E27FC236}">
                <a16:creationId xmlns:a16="http://schemas.microsoft.com/office/drawing/2014/main" id="{2FFA1999-C892-408F-9CE0-D68CF41B6E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339" t="17524" r="34795" b="6465"/>
          <a:stretch/>
        </p:blipFill>
        <p:spPr bwMode="auto">
          <a:xfrm>
            <a:off x="9841203" y="2825700"/>
            <a:ext cx="1455073" cy="358330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project repat&quot;">
            <a:extLst>
              <a:ext uri="{FF2B5EF4-FFF2-40B4-BE49-F238E27FC236}">
                <a16:creationId xmlns:a16="http://schemas.microsoft.com/office/drawing/2014/main" id="{E1F5D803-1DD5-4C7F-A472-9F1912288A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6379" y="2511071"/>
            <a:ext cx="2451190" cy="159285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C8B5D505-0134-4B29-9BC2-BF4F61B243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0670" y="4485603"/>
            <a:ext cx="4876229" cy="200977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Baked and saucy homepage feature">
            <a:extLst>
              <a:ext uri="{FF2B5EF4-FFF2-40B4-BE49-F238E27FC236}">
                <a16:creationId xmlns:a16="http://schemas.microsoft.com/office/drawing/2014/main" id="{D139A4C9-4E35-41F9-BCEE-8496D9F7E52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611" t="12111" b="12327"/>
          <a:stretch/>
        </p:blipFill>
        <p:spPr bwMode="auto">
          <a:xfrm>
            <a:off x="973039" y="2490374"/>
            <a:ext cx="2970660" cy="155742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5EBAE517-CD54-4111-B041-413A59DD386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856"/>
          <a:stretch/>
        </p:blipFill>
        <p:spPr bwMode="auto">
          <a:xfrm>
            <a:off x="7890088" y="2478688"/>
            <a:ext cx="1238596" cy="1706838"/>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Image result for saffron road foods&quot;">
            <a:extLst>
              <a:ext uri="{FF2B5EF4-FFF2-40B4-BE49-F238E27FC236}">
                <a16:creationId xmlns:a16="http://schemas.microsoft.com/office/drawing/2014/main" id="{F532BC5F-2C59-4A5B-8966-9774FBB79B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3039" y="4485603"/>
            <a:ext cx="2871192" cy="2009775"/>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7</a:t>
            </a:fld>
            <a:endParaRPr lang="en-US" dirty="0">
              <a:solidFill>
                <a:schemeClr val="accent6"/>
              </a:solidFill>
              <a:latin typeface="Proxima Nova Alt Rg" panose="02000506030000020004" pitchFamily="50" charset="0"/>
            </a:endParaRPr>
          </a:p>
        </p:txBody>
      </p:sp>
      <p:sp>
        <p:nvSpPr>
          <p:cNvPr id="16" name="Rectangle 15">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920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849237F6-634A-44E7-B2E8-14756A6ED1A4}"/>
              </a:ext>
            </a:extLst>
          </p:cNvPr>
          <p:cNvSpPr txBox="1">
            <a:spLocks/>
          </p:cNvSpPr>
          <p:nvPr/>
        </p:nvSpPr>
        <p:spPr>
          <a:xfrm>
            <a:off x="0" y="4028979"/>
            <a:ext cx="1014930" cy="769441"/>
          </a:xfrm>
          <a:prstGeom prst="rect">
            <a:avLst/>
          </a:prstGeom>
          <a:noFill/>
        </p:spPr>
        <p:txBody>
          <a:bodyPr wrap="square">
            <a:noAutofit/>
          </a:bodyPr>
          <a:lstStyle>
            <a:defPPr>
              <a:defRPr lang="en-US"/>
            </a:defPPr>
            <a:lvl1pPr>
              <a:defRPr sz="9600">
                <a:solidFill>
                  <a:schemeClr val="tx1">
                    <a:lumMod val="95000"/>
                    <a:lumOff val="5000"/>
                  </a:schemeClr>
                </a:solidFill>
                <a:latin typeface="Raleway Light" panose="020B0403030101060003" pitchFamily="34" charset="0"/>
                <a:ea typeface="Roboto Light" panose="02000000000000000000" pitchFamily="2" charset="0"/>
                <a:cs typeface="Open Sans" panose="020B0606030504020204" pitchFamily="34" charset="0"/>
              </a:defRPr>
            </a:lvl1pPr>
          </a:lstStyle>
          <a:p>
            <a:pPr algn="ctr"/>
            <a:r>
              <a:rPr lang="en-US" sz="2800" b="1" spc="-300" dirty="0">
                <a:solidFill>
                  <a:schemeClr val="accent6"/>
                </a:solidFill>
                <a:latin typeface="Proxima Nova Alt Rg" panose="02000506030000020004" pitchFamily="50" charset="0"/>
              </a:rPr>
              <a:t>2</a:t>
            </a:r>
          </a:p>
        </p:txBody>
      </p:sp>
      <p:grpSp>
        <p:nvGrpSpPr>
          <p:cNvPr id="3" name="Group 2">
            <a:extLst>
              <a:ext uri="{FF2B5EF4-FFF2-40B4-BE49-F238E27FC236}">
                <a16:creationId xmlns:a16="http://schemas.microsoft.com/office/drawing/2014/main" id="{B394B9F6-C720-43BB-9C0A-06F943B6470D}"/>
              </a:ext>
            </a:extLst>
          </p:cNvPr>
          <p:cNvGrpSpPr/>
          <p:nvPr/>
        </p:nvGrpSpPr>
        <p:grpSpPr>
          <a:xfrm>
            <a:off x="0" y="1798065"/>
            <a:ext cx="1014930" cy="769441"/>
            <a:chOff x="151335" y="1259694"/>
            <a:chExt cx="1014930" cy="769441"/>
          </a:xfrm>
        </p:grpSpPr>
        <p:sp>
          <p:nvSpPr>
            <p:cNvPr id="24" name="Title 1"/>
            <p:cNvSpPr txBox="1">
              <a:spLocks/>
            </p:cNvSpPr>
            <p:nvPr/>
          </p:nvSpPr>
          <p:spPr>
            <a:xfrm>
              <a:off x="151335" y="1259694"/>
              <a:ext cx="1014930" cy="769441"/>
            </a:xfrm>
            <a:prstGeom prst="rect">
              <a:avLst/>
            </a:prstGeom>
            <a:noFill/>
          </p:spPr>
          <p:txBody>
            <a:bodyPr wrap="square">
              <a:noAutofit/>
            </a:bodyPr>
            <a:lstStyle>
              <a:defPPr>
                <a:defRPr lang="en-US"/>
              </a:defPPr>
              <a:lvl1pPr>
                <a:defRPr sz="9600">
                  <a:solidFill>
                    <a:schemeClr val="tx1">
                      <a:lumMod val="95000"/>
                      <a:lumOff val="5000"/>
                    </a:schemeClr>
                  </a:solidFill>
                  <a:latin typeface="Raleway Light" panose="020B0403030101060003" pitchFamily="34" charset="0"/>
                  <a:ea typeface="Roboto Light" panose="02000000000000000000" pitchFamily="2" charset="0"/>
                  <a:cs typeface="Open Sans" panose="020B0606030504020204" pitchFamily="34" charset="0"/>
                </a:defRPr>
              </a:lvl1pPr>
            </a:lstStyle>
            <a:p>
              <a:pPr algn="ctr"/>
              <a:r>
                <a:rPr lang="en-US" sz="2800" b="1" spc="-300" dirty="0">
                  <a:solidFill>
                    <a:schemeClr val="accent6"/>
                  </a:solidFill>
                  <a:latin typeface="Proxima Nova Alt Rg" panose="02000506030000020004" pitchFamily="50" charset="0"/>
                </a:rPr>
                <a:t>1</a:t>
              </a:r>
            </a:p>
          </p:txBody>
        </p:sp>
        <p:sp>
          <p:nvSpPr>
            <p:cNvPr id="20" name="Rectangle 19"/>
            <p:cNvSpPr/>
            <p:nvPr/>
          </p:nvSpPr>
          <p:spPr>
            <a:xfrm>
              <a:off x="453999" y="1660225"/>
              <a:ext cx="485802" cy="923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grpSp>
      <p:sp>
        <p:nvSpPr>
          <p:cNvPr id="5" name="Rectangle 4">
            <a:extLst>
              <a:ext uri="{FF2B5EF4-FFF2-40B4-BE49-F238E27FC236}">
                <a16:creationId xmlns:a16="http://schemas.microsoft.com/office/drawing/2014/main" id="{40F51DEF-AED9-4607-AC7E-9478D89260B7}"/>
              </a:ext>
            </a:extLst>
          </p:cNvPr>
          <p:cNvSpPr/>
          <p:nvPr/>
        </p:nvSpPr>
        <p:spPr>
          <a:xfrm>
            <a:off x="195262" y="2375145"/>
            <a:ext cx="5468938" cy="1508618"/>
          </a:xfrm>
          <a:prstGeom prst="rect">
            <a:avLst/>
          </a:prstGeom>
        </p:spPr>
        <p:txBody>
          <a:bodyPr wrap="square">
            <a:spAutoFit/>
          </a:bodyPr>
          <a:lstStyle/>
          <a:p>
            <a:pPr algn="just" fontAlgn="base">
              <a:lnSpc>
                <a:spcPct val="110000"/>
              </a:lnSpc>
            </a:pPr>
            <a:r>
              <a:rPr lang="en-US" sz="1200" dirty="0">
                <a:latin typeface="Proxima Nova Alt Th" panose="02000506030000020004" pitchFamily="50" charset="0"/>
              </a:rPr>
              <a:t>Brand awareness and customer acquisition: Ecommerce stores acquire customers through a variety of strategies -- organic traffic (which require high SEO rankings!), promos through blogs and influencers, social media, newsletters, paid ads and more. A company making their products out of reclaimed goods, using sustainable inks, offsetting their carbon footprint, and running community cleanups weekly is far more likely to have interesting content, generate a social following, and get PR than a standard run of the mill brand.</a:t>
            </a:r>
          </a:p>
        </p:txBody>
      </p:sp>
      <p:sp>
        <p:nvSpPr>
          <p:cNvPr id="28" name="Rectangle 27">
            <a:extLst>
              <a:ext uri="{FF2B5EF4-FFF2-40B4-BE49-F238E27FC236}">
                <a16:creationId xmlns:a16="http://schemas.microsoft.com/office/drawing/2014/main" id="{BE1C679D-789A-45FA-98BF-DAC06593AD4E}"/>
              </a:ext>
            </a:extLst>
          </p:cNvPr>
          <p:cNvSpPr/>
          <p:nvPr/>
        </p:nvSpPr>
        <p:spPr>
          <a:xfrm>
            <a:off x="302664" y="4429510"/>
            <a:ext cx="485802" cy="923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7" name="Rectangle 6">
            <a:extLst>
              <a:ext uri="{FF2B5EF4-FFF2-40B4-BE49-F238E27FC236}">
                <a16:creationId xmlns:a16="http://schemas.microsoft.com/office/drawing/2014/main" id="{20AF4B0B-4810-48A5-9649-F592791E676E}"/>
              </a:ext>
            </a:extLst>
          </p:cNvPr>
          <p:cNvSpPr/>
          <p:nvPr/>
        </p:nvSpPr>
        <p:spPr>
          <a:xfrm>
            <a:off x="195262" y="4663976"/>
            <a:ext cx="5468938" cy="1102353"/>
          </a:xfrm>
          <a:prstGeom prst="rect">
            <a:avLst/>
          </a:prstGeom>
        </p:spPr>
        <p:txBody>
          <a:bodyPr wrap="square">
            <a:spAutoFit/>
          </a:bodyPr>
          <a:lstStyle/>
          <a:p>
            <a:pPr algn="just" fontAlgn="base">
              <a:lnSpc>
                <a:spcPct val="110000"/>
              </a:lnSpc>
            </a:pPr>
            <a:r>
              <a:rPr lang="en-US" sz="1200" dirty="0">
                <a:latin typeface="Proxima Nova Alt Th" panose="02000506030000020004" pitchFamily="50" charset="0"/>
              </a:rPr>
              <a:t>Customer loyalty and referrals: Orders shipped in premium, sustainable packaging that highlight’s a company’s commitment to sustainability can inspire customers to stay loyal and repurchase. This type of packaging experience makes customers feel proud of their purchase, motivating them to share the brand with friends or on social media.</a:t>
            </a:r>
          </a:p>
        </p:txBody>
      </p:sp>
      <p:sp>
        <p:nvSpPr>
          <p:cNvPr id="8" name="Rectangle 7">
            <a:extLst>
              <a:ext uri="{FF2B5EF4-FFF2-40B4-BE49-F238E27FC236}">
                <a16:creationId xmlns:a16="http://schemas.microsoft.com/office/drawing/2014/main" id="{77C74868-3202-4687-9037-164AD9BD0961}"/>
              </a:ext>
            </a:extLst>
          </p:cNvPr>
          <p:cNvSpPr/>
          <p:nvPr/>
        </p:nvSpPr>
        <p:spPr>
          <a:xfrm>
            <a:off x="6527802" y="2375390"/>
            <a:ext cx="5273674" cy="1305486"/>
          </a:xfrm>
          <a:prstGeom prst="rect">
            <a:avLst/>
          </a:prstGeom>
        </p:spPr>
        <p:txBody>
          <a:bodyPr wrap="square">
            <a:spAutoFit/>
          </a:bodyPr>
          <a:lstStyle/>
          <a:p>
            <a:pPr algn="just">
              <a:lnSpc>
                <a:spcPct val="110000"/>
              </a:lnSpc>
            </a:pPr>
            <a:r>
              <a:rPr lang="en-US" sz="1200" dirty="0">
                <a:solidFill>
                  <a:srgbClr val="111111"/>
                </a:solidFill>
                <a:latin typeface="Proxima Nova Alt Th" panose="02000506030000020004" pitchFamily="50" charset="0"/>
              </a:rPr>
              <a:t>Reformation was founded in 2009 to make edgy, sexy, and feminine apparel using </a:t>
            </a:r>
            <a:r>
              <a:rPr lang="en-US" sz="1200" i="1" dirty="0">
                <a:solidFill>
                  <a:srgbClr val="111111"/>
                </a:solidFill>
                <a:latin typeface="Proxima Nova Alt Th" panose="02000506030000020004" pitchFamily="50" charset="0"/>
              </a:rPr>
              <a:t>sustainable </a:t>
            </a:r>
            <a:r>
              <a:rPr lang="en-US" sz="1200" dirty="0">
                <a:solidFill>
                  <a:srgbClr val="111111"/>
                </a:solidFill>
                <a:latin typeface="Proxima Nova Alt Th" panose="02000506030000020004" pitchFamily="50" charset="0"/>
              </a:rPr>
              <a:t>methods and materials. The company provides sustainability detail (carbon emissions saved, water saved, waste saving) on each item it sells and generated an estimated revenue of over $100 million in its 8</a:t>
            </a:r>
            <a:r>
              <a:rPr lang="en-US" sz="1200" baseline="30000" dirty="0">
                <a:solidFill>
                  <a:srgbClr val="111111"/>
                </a:solidFill>
                <a:latin typeface="Proxima Nova Alt Th" panose="02000506030000020004" pitchFamily="50" charset="0"/>
              </a:rPr>
              <a:t>th</a:t>
            </a:r>
            <a:r>
              <a:rPr lang="en-US" sz="1200" dirty="0">
                <a:solidFill>
                  <a:srgbClr val="111111"/>
                </a:solidFill>
                <a:latin typeface="Proxima Nova Alt Th" panose="02000506030000020004" pitchFamily="50" charset="0"/>
              </a:rPr>
              <a:t> year (in no small part because of celebs and influencers who jumped on board – such as Rihanna and Taylor Swift).</a:t>
            </a:r>
          </a:p>
        </p:txBody>
      </p:sp>
      <p:sp>
        <p:nvSpPr>
          <p:cNvPr id="9" name="Rectangle 8">
            <a:extLst>
              <a:ext uri="{FF2B5EF4-FFF2-40B4-BE49-F238E27FC236}">
                <a16:creationId xmlns:a16="http://schemas.microsoft.com/office/drawing/2014/main" id="{009DA16D-8E88-4B40-94AF-5A6451CE55CA}"/>
              </a:ext>
            </a:extLst>
          </p:cNvPr>
          <p:cNvSpPr/>
          <p:nvPr/>
        </p:nvSpPr>
        <p:spPr>
          <a:xfrm>
            <a:off x="6527802" y="4663975"/>
            <a:ext cx="5273674" cy="1102353"/>
          </a:xfrm>
          <a:prstGeom prst="rect">
            <a:avLst/>
          </a:prstGeom>
        </p:spPr>
        <p:txBody>
          <a:bodyPr wrap="square">
            <a:spAutoFit/>
          </a:bodyPr>
          <a:lstStyle/>
          <a:p>
            <a:pPr algn="just">
              <a:lnSpc>
                <a:spcPct val="110000"/>
              </a:lnSpc>
            </a:pPr>
            <a:r>
              <a:rPr lang="en-US" sz="1200" dirty="0" err="1">
                <a:latin typeface="Proxima Nova Alt Th" panose="02000506030000020004" pitchFamily="50" charset="0"/>
              </a:rPr>
              <a:t>EcoTools</a:t>
            </a:r>
            <a:r>
              <a:rPr lang="en-US" sz="1200" dirty="0">
                <a:latin typeface="Proxima Nova Alt Th" panose="02000506030000020004" pitchFamily="50" charset="0"/>
              </a:rPr>
              <a:t>, which has a line of recycled, sustainable makeup brushes translated their deep commitment to eco-friendly and ethical practices into a variety of social media movements. #</a:t>
            </a:r>
            <a:r>
              <a:rPr lang="en-US" sz="1200" dirty="0" err="1">
                <a:latin typeface="Proxima Nova Alt Th" panose="02000506030000020004" pitchFamily="50" charset="0"/>
              </a:rPr>
              <a:t>MyTrueBeauty</a:t>
            </a:r>
            <a:r>
              <a:rPr lang="en-US" sz="1200" dirty="0">
                <a:latin typeface="Proxima Nova Alt Th" panose="02000506030000020004" pitchFamily="50" charset="0"/>
              </a:rPr>
              <a:t> was one such movement that inspired customers to promote messages of true beauty, which fueled donations to organizations that support women and sustainability. </a:t>
            </a:r>
          </a:p>
        </p:txBody>
      </p:sp>
      <p:pic>
        <p:nvPicPr>
          <p:cNvPr id="3074" name="Picture 2" descr="Image result for reformation logo png&quot;">
            <a:extLst>
              <a:ext uri="{FF2B5EF4-FFF2-40B4-BE49-F238E27FC236}">
                <a16:creationId xmlns:a16="http://schemas.microsoft.com/office/drawing/2014/main" id="{9B651B39-4B08-479A-B75C-A62C55855B8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73" t="35061" r="21873" b="36626"/>
          <a:stretch/>
        </p:blipFill>
        <p:spPr bwMode="auto">
          <a:xfrm>
            <a:off x="6569117" y="2047717"/>
            <a:ext cx="1440951" cy="301757"/>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3076" name="Picture 4" descr="Image result for ecotools logo&quot;">
            <a:extLst>
              <a:ext uri="{FF2B5EF4-FFF2-40B4-BE49-F238E27FC236}">
                <a16:creationId xmlns:a16="http://schemas.microsoft.com/office/drawing/2014/main" id="{06F72DCA-45C9-438B-83E6-51205F83A6A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71" t="17730" r="2986" b="20716"/>
          <a:stretch/>
        </p:blipFill>
        <p:spPr bwMode="auto">
          <a:xfrm>
            <a:off x="6589581" y="4426018"/>
            <a:ext cx="1420487" cy="2679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FC655BB5-7F3B-4659-8393-0D73CEB8BD79}"/>
              </a:ext>
            </a:extLst>
          </p:cNvPr>
          <p:cNvSpPr/>
          <p:nvPr/>
        </p:nvSpPr>
        <p:spPr>
          <a:xfrm>
            <a:off x="1784350" y="256815"/>
            <a:ext cx="8623300" cy="1384995"/>
          </a:xfrm>
          <a:prstGeom prst="rect">
            <a:avLst/>
          </a:prstGeom>
        </p:spPr>
        <p:txBody>
          <a:bodyPr wrap="square">
            <a:spAutoFit/>
          </a:bodyPr>
          <a:lstStyle/>
          <a:p>
            <a:pPr algn="ctr"/>
            <a:r>
              <a:rPr lang="en-US" sz="2800" dirty="0">
                <a:solidFill>
                  <a:schemeClr val="accent6"/>
                </a:solidFill>
                <a:latin typeface="Proxima Nova Alt Rg" panose="02000506030000020004" pitchFamily="50" charset="0"/>
              </a:rPr>
              <a:t>Still Need Convincing? </a:t>
            </a:r>
          </a:p>
          <a:p>
            <a:pPr algn="ctr"/>
            <a:r>
              <a:rPr lang="en-US" sz="2800" dirty="0">
                <a:solidFill>
                  <a:schemeClr val="accent6"/>
                </a:solidFill>
                <a:latin typeface="Proxima Nova Alt Rg" panose="02000506030000020004" pitchFamily="50" charset="0"/>
              </a:rPr>
              <a:t>Here’s WHY and HOW </a:t>
            </a:r>
          </a:p>
          <a:p>
            <a:pPr algn="ctr"/>
            <a:r>
              <a:rPr lang="en-US" sz="2800" dirty="0">
                <a:solidFill>
                  <a:schemeClr val="accent6"/>
                </a:solidFill>
                <a:latin typeface="Proxima Nova Alt Rg" panose="02000506030000020004" pitchFamily="50" charset="0"/>
              </a:rPr>
              <a:t>Sustainability Can Set You Apart.</a:t>
            </a:r>
          </a:p>
        </p:txBody>
      </p:sp>
      <p:sp>
        <p:nvSpPr>
          <p:cNvPr id="19"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8</a:t>
            </a:fld>
            <a:endParaRPr lang="en-US" dirty="0">
              <a:solidFill>
                <a:schemeClr val="accent6"/>
              </a:solidFill>
              <a:latin typeface="Proxima Nova Alt Rg" panose="02000506030000020004" pitchFamily="50" charset="0"/>
            </a:endParaRPr>
          </a:p>
        </p:txBody>
      </p:sp>
      <p:sp>
        <p:nvSpPr>
          <p:cNvPr id="22" name="Rectangle 21">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38789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394B9F6-C720-43BB-9C0A-06F943B6470D}"/>
              </a:ext>
            </a:extLst>
          </p:cNvPr>
          <p:cNvGrpSpPr/>
          <p:nvPr/>
        </p:nvGrpSpPr>
        <p:grpSpPr>
          <a:xfrm>
            <a:off x="0" y="1798065"/>
            <a:ext cx="1014930" cy="769441"/>
            <a:chOff x="151335" y="1259694"/>
            <a:chExt cx="1014930" cy="769441"/>
          </a:xfrm>
        </p:grpSpPr>
        <p:sp>
          <p:nvSpPr>
            <p:cNvPr id="24" name="Title 1"/>
            <p:cNvSpPr txBox="1">
              <a:spLocks/>
            </p:cNvSpPr>
            <p:nvPr/>
          </p:nvSpPr>
          <p:spPr>
            <a:xfrm>
              <a:off x="151335" y="1259694"/>
              <a:ext cx="1014930" cy="769441"/>
            </a:xfrm>
            <a:prstGeom prst="rect">
              <a:avLst/>
            </a:prstGeom>
            <a:noFill/>
          </p:spPr>
          <p:txBody>
            <a:bodyPr wrap="square">
              <a:noAutofit/>
            </a:bodyPr>
            <a:lstStyle>
              <a:defPPr>
                <a:defRPr lang="en-US"/>
              </a:defPPr>
              <a:lvl1pPr>
                <a:defRPr sz="9600">
                  <a:solidFill>
                    <a:schemeClr val="tx1">
                      <a:lumMod val="95000"/>
                      <a:lumOff val="5000"/>
                    </a:schemeClr>
                  </a:solidFill>
                  <a:latin typeface="Raleway Light" panose="020B0403030101060003" pitchFamily="34" charset="0"/>
                  <a:ea typeface="Roboto Light" panose="02000000000000000000" pitchFamily="2" charset="0"/>
                  <a:cs typeface="Open Sans" panose="020B0606030504020204" pitchFamily="34" charset="0"/>
                </a:defRPr>
              </a:lvl1pPr>
            </a:lstStyle>
            <a:p>
              <a:pPr algn="ctr"/>
              <a:r>
                <a:rPr lang="en-US" sz="2800" b="1" spc="-300" dirty="0">
                  <a:solidFill>
                    <a:schemeClr val="accent6"/>
                  </a:solidFill>
                  <a:latin typeface="Proxima Nova Alt Rg" panose="02000506030000020004" pitchFamily="50" charset="0"/>
                </a:rPr>
                <a:t>3</a:t>
              </a:r>
            </a:p>
          </p:txBody>
        </p:sp>
        <p:sp>
          <p:nvSpPr>
            <p:cNvPr id="20" name="Rectangle 19"/>
            <p:cNvSpPr/>
            <p:nvPr/>
          </p:nvSpPr>
          <p:spPr>
            <a:xfrm>
              <a:off x="453999" y="1660225"/>
              <a:ext cx="485802" cy="923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grpSp>
      <p:sp>
        <p:nvSpPr>
          <p:cNvPr id="2" name="Rectangle 1">
            <a:extLst>
              <a:ext uri="{FF2B5EF4-FFF2-40B4-BE49-F238E27FC236}">
                <a16:creationId xmlns:a16="http://schemas.microsoft.com/office/drawing/2014/main" id="{85C32B9C-C53C-45DE-B11C-7770CAB7B55D}"/>
              </a:ext>
            </a:extLst>
          </p:cNvPr>
          <p:cNvSpPr/>
          <p:nvPr/>
        </p:nvSpPr>
        <p:spPr>
          <a:xfrm>
            <a:off x="1784350" y="256815"/>
            <a:ext cx="8623300" cy="1384995"/>
          </a:xfrm>
          <a:prstGeom prst="rect">
            <a:avLst/>
          </a:prstGeom>
        </p:spPr>
        <p:txBody>
          <a:bodyPr wrap="square">
            <a:spAutoFit/>
          </a:bodyPr>
          <a:lstStyle/>
          <a:p>
            <a:pPr algn="ctr"/>
            <a:r>
              <a:rPr lang="en-US" sz="2800" dirty="0">
                <a:solidFill>
                  <a:schemeClr val="accent6"/>
                </a:solidFill>
                <a:latin typeface="Proxima Nova Alt Rg" panose="02000506030000020004" pitchFamily="50" charset="0"/>
              </a:rPr>
              <a:t>Still Need Convincing? </a:t>
            </a:r>
          </a:p>
          <a:p>
            <a:pPr algn="ctr"/>
            <a:r>
              <a:rPr lang="en-US" sz="2800" dirty="0">
                <a:solidFill>
                  <a:schemeClr val="accent6"/>
                </a:solidFill>
                <a:latin typeface="Proxima Nova Alt Rg" panose="02000506030000020004" pitchFamily="50" charset="0"/>
              </a:rPr>
              <a:t>Here’s WHY and HOW Sustainability Can Set You Apart.</a:t>
            </a:r>
          </a:p>
        </p:txBody>
      </p:sp>
      <p:sp>
        <p:nvSpPr>
          <p:cNvPr id="5" name="Rectangle 4">
            <a:extLst>
              <a:ext uri="{FF2B5EF4-FFF2-40B4-BE49-F238E27FC236}">
                <a16:creationId xmlns:a16="http://schemas.microsoft.com/office/drawing/2014/main" id="{40F51DEF-AED9-4607-AC7E-9478D89260B7}"/>
              </a:ext>
            </a:extLst>
          </p:cNvPr>
          <p:cNvSpPr/>
          <p:nvPr/>
        </p:nvSpPr>
        <p:spPr>
          <a:xfrm>
            <a:off x="195262" y="2375145"/>
            <a:ext cx="5468938" cy="696088"/>
          </a:xfrm>
          <a:prstGeom prst="rect">
            <a:avLst/>
          </a:prstGeom>
        </p:spPr>
        <p:txBody>
          <a:bodyPr wrap="square">
            <a:spAutoFit/>
          </a:bodyPr>
          <a:lstStyle/>
          <a:p>
            <a:pPr algn="just" fontAlgn="base">
              <a:lnSpc>
                <a:spcPct val="110000"/>
              </a:lnSpc>
            </a:pPr>
            <a:r>
              <a:rPr lang="en-US" sz="1200" dirty="0">
                <a:latin typeface="Proxima Nova Alt Th" panose="02000506030000020004" pitchFamily="50" charset="0"/>
              </a:rPr>
              <a:t>Innovation and growth: Brands that put sustainability first must also put innovation first. Innovation is essential to sales and customer growth, and it makes a business more interesting to run, work at and market. </a:t>
            </a:r>
          </a:p>
        </p:txBody>
      </p:sp>
      <p:grpSp>
        <p:nvGrpSpPr>
          <p:cNvPr id="27" name="Group 26">
            <a:extLst>
              <a:ext uri="{FF2B5EF4-FFF2-40B4-BE49-F238E27FC236}">
                <a16:creationId xmlns:a16="http://schemas.microsoft.com/office/drawing/2014/main" id="{6CDF1920-BBAD-495C-8A48-C7FBAD191E03}"/>
              </a:ext>
            </a:extLst>
          </p:cNvPr>
          <p:cNvGrpSpPr/>
          <p:nvPr/>
        </p:nvGrpSpPr>
        <p:grpSpPr>
          <a:xfrm>
            <a:off x="0" y="4028979"/>
            <a:ext cx="1014930" cy="769441"/>
            <a:chOff x="151335" y="1259694"/>
            <a:chExt cx="1014930" cy="769441"/>
          </a:xfrm>
        </p:grpSpPr>
        <p:sp>
          <p:nvSpPr>
            <p:cNvPr id="29" name="Title 1">
              <a:extLst>
                <a:ext uri="{FF2B5EF4-FFF2-40B4-BE49-F238E27FC236}">
                  <a16:creationId xmlns:a16="http://schemas.microsoft.com/office/drawing/2014/main" id="{849237F6-634A-44E7-B2E8-14756A6ED1A4}"/>
                </a:ext>
              </a:extLst>
            </p:cNvPr>
            <p:cNvSpPr txBox="1">
              <a:spLocks/>
            </p:cNvSpPr>
            <p:nvPr/>
          </p:nvSpPr>
          <p:spPr>
            <a:xfrm>
              <a:off x="151335" y="1259694"/>
              <a:ext cx="1014930" cy="769441"/>
            </a:xfrm>
            <a:prstGeom prst="rect">
              <a:avLst/>
            </a:prstGeom>
            <a:noFill/>
          </p:spPr>
          <p:txBody>
            <a:bodyPr wrap="square">
              <a:noAutofit/>
            </a:bodyPr>
            <a:lstStyle>
              <a:defPPr>
                <a:defRPr lang="en-US"/>
              </a:defPPr>
              <a:lvl1pPr>
                <a:defRPr sz="9600">
                  <a:solidFill>
                    <a:schemeClr val="tx1">
                      <a:lumMod val="95000"/>
                      <a:lumOff val="5000"/>
                    </a:schemeClr>
                  </a:solidFill>
                  <a:latin typeface="Raleway Light" panose="020B0403030101060003" pitchFamily="34" charset="0"/>
                  <a:ea typeface="Roboto Light" panose="02000000000000000000" pitchFamily="2" charset="0"/>
                  <a:cs typeface="Open Sans" panose="020B0606030504020204" pitchFamily="34" charset="0"/>
                </a:defRPr>
              </a:lvl1pPr>
            </a:lstStyle>
            <a:p>
              <a:pPr algn="ctr"/>
              <a:r>
                <a:rPr lang="en-US" sz="2800" b="1" spc="-300" dirty="0">
                  <a:solidFill>
                    <a:schemeClr val="accent6"/>
                  </a:solidFill>
                  <a:latin typeface="Proxima Nova Alt Rg" panose="02000506030000020004" pitchFamily="50" charset="0"/>
                </a:rPr>
                <a:t>4</a:t>
              </a:r>
            </a:p>
          </p:txBody>
        </p:sp>
        <p:sp>
          <p:nvSpPr>
            <p:cNvPr id="28" name="Rectangle 27">
              <a:extLst>
                <a:ext uri="{FF2B5EF4-FFF2-40B4-BE49-F238E27FC236}">
                  <a16:creationId xmlns:a16="http://schemas.microsoft.com/office/drawing/2014/main" id="{BE1C679D-789A-45FA-98BF-DAC06593AD4E}"/>
                </a:ext>
              </a:extLst>
            </p:cNvPr>
            <p:cNvSpPr/>
            <p:nvPr/>
          </p:nvSpPr>
          <p:spPr>
            <a:xfrm>
              <a:off x="453999" y="1660225"/>
              <a:ext cx="485802" cy="923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grpSp>
      <p:sp>
        <p:nvSpPr>
          <p:cNvPr id="7" name="Rectangle 6">
            <a:extLst>
              <a:ext uri="{FF2B5EF4-FFF2-40B4-BE49-F238E27FC236}">
                <a16:creationId xmlns:a16="http://schemas.microsoft.com/office/drawing/2014/main" id="{20AF4B0B-4810-48A5-9649-F592791E676E}"/>
              </a:ext>
            </a:extLst>
          </p:cNvPr>
          <p:cNvSpPr/>
          <p:nvPr/>
        </p:nvSpPr>
        <p:spPr>
          <a:xfrm>
            <a:off x="195262" y="4663976"/>
            <a:ext cx="5468938" cy="1102353"/>
          </a:xfrm>
          <a:prstGeom prst="rect">
            <a:avLst/>
          </a:prstGeom>
        </p:spPr>
        <p:txBody>
          <a:bodyPr wrap="square">
            <a:spAutoFit/>
          </a:bodyPr>
          <a:lstStyle/>
          <a:p>
            <a:pPr algn="just" fontAlgn="base">
              <a:lnSpc>
                <a:spcPct val="110000"/>
              </a:lnSpc>
            </a:pPr>
            <a:r>
              <a:rPr lang="en-US" sz="1200" dirty="0">
                <a:latin typeface="Proxima Nova Alt Th" panose="02000506030000020004" pitchFamily="50" charset="0"/>
              </a:rPr>
              <a:t>Employee engagement: Companies rooted in ethics and the planet are often better places to work. They are more dynamic, they tend to be more open to feedback from their customers and employees, and they are a place where people are proud to work. This leads to more productive, engaged and loyal team members. </a:t>
            </a:r>
          </a:p>
        </p:txBody>
      </p:sp>
      <p:pic>
        <p:nvPicPr>
          <p:cNvPr id="5122" name="Picture 2" descr="Image result for inetrface carpets logo&quot;">
            <a:extLst>
              <a:ext uri="{FF2B5EF4-FFF2-40B4-BE49-F238E27FC236}">
                <a16:creationId xmlns:a16="http://schemas.microsoft.com/office/drawing/2014/main" id="{9FAD0E9A-E249-43B0-BC67-C158F47B1A9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466" t="30352" r="9810" b="36213"/>
          <a:stretch/>
        </p:blipFill>
        <p:spPr bwMode="auto">
          <a:xfrm>
            <a:off x="6589580" y="2019901"/>
            <a:ext cx="1420488" cy="35302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A8076D7-2722-4966-9E01-519C3CFDFFBE}"/>
              </a:ext>
            </a:extLst>
          </p:cNvPr>
          <p:cNvSpPr/>
          <p:nvPr/>
        </p:nvSpPr>
        <p:spPr>
          <a:xfrm>
            <a:off x="6527802" y="2418219"/>
            <a:ext cx="5273674" cy="899221"/>
          </a:xfrm>
          <a:prstGeom prst="rect">
            <a:avLst/>
          </a:prstGeom>
        </p:spPr>
        <p:txBody>
          <a:bodyPr wrap="square">
            <a:spAutoFit/>
          </a:bodyPr>
          <a:lstStyle/>
          <a:p>
            <a:pPr algn="just">
              <a:lnSpc>
                <a:spcPct val="110000"/>
              </a:lnSpc>
            </a:pPr>
            <a:r>
              <a:rPr lang="en-US" sz="1200" dirty="0">
                <a:latin typeface="Proxima Nova Alt Th" panose="02000506030000020004" pitchFamily="50" charset="0"/>
              </a:rPr>
              <a:t>Interface Carpets founder, Ray Anderson, reoriented his company towards sustainability in 1994. Since then, the company (with over $1.2 billion in revenue!) pioneered carpet tiles which now account for 20 percent of total sales across the carpet industry. </a:t>
            </a:r>
          </a:p>
        </p:txBody>
      </p:sp>
      <p:pic>
        <p:nvPicPr>
          <p:cNvPr id="5126" name="Picture 6" descr="Image result for unilever logo png&quot;">
            <a:extLst>
              <a:ext uri="{FF2B5EF4-FFF2-40B4-BE49-F238E27FC236}">
                <a16:creationId xmlns:a16="http://schemas.microsoft.com/office/drawing/2014/main" id="{F7A322E7-CE5A-463F-BF55-D9AFAC58E0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3736" y="3967888"/>
            <a:ext cx="696088" cy="6960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21E1808-E058-42AA-AAB1-BBE6045000A7}"/>
              </a:ext>
            </a:extLst>
          </p:cNvPr>
          <p:cNvSpPr/>
          <p:nvPr/>
        </p:nvSpPr>
        <p:spPr>
          <a:xfrm>
            <a:off x="6527802" y="4663975"/>
            <a:ext cx="5273674" cy="1305486"/>
          </a:xfrm>
          <a:prstGeom prst="rect">
            <a:avLst/>
          </a:prstGeom>
        </p:spPr>
        <p:txBody>
          <a:bodyPr wrap="square">
            <a:spAutoFit/>
          </a:bodyPr>
          <a:lstStyle/>
          <a:p>
            <a:pPr algn="just">
              <a:lnSpc>
                <a:spcPct val="110000"/>
              </a:lnSpc>
            </a:pPr>
            <a:r>
              <a:rPr lang="en-US" sz="1200" dirty="0">
                <a:latin typeface="Proxima Nova Alt Th" panose="02000506030000020004" pitchFamily="50" charset="0"/>
              </a:rPr>
              <a:t>Unilever, arguably one of the most sustainability oriented of the big CPG companies, has a slogan: “Small actions can make a big difference” which energizes and engages its workers worldwide. In one such example, tea factory workers in Great Britain reduced the end seals of each tea bag by 3 millimeters, saving 15 huge reels of paper every shift (and saving 20.5K </a:t>
            </a:r>
            <a:r>
              <a:rPr lang="en-US" sz="1200" dirty="0" err="1">
                <a:latin typeface="Proxima Nova Alt Th" panose="02000506030000020004" pitchFamily="50" charset="0"/>
              </a:rPr>
              <a:t>lbs</a:t>
            </a:r>
            <a:r>
              <a:rPr lang="en-US" sz="1200" dirty="0">
                <a:latin typeface="Proxima Nova Alt Th" panose="02000506030000020004" pitchFamily="50" charset="0"/>
              </a:rPr>
              <a:t> of paper and $62,000 dollars since 2015). </a:t>
            </a:r>
          </a:p>
        </p:txBody>
      </p:sp>
      <p:sp>
        <p:nvSpPr>
          <p:cNvPr id="21"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9</a:t>
            </a:fld>
            <a:endParaRPr lang="en-US" dirty="0">
              <a:solidFill>
                <a:schemeClr val="accent6"/>
              </a:solidFill>
              <a:latin typeface="Proxima Nova Alt Rg" panose="02000506030000020004" pitchFamily="50" charset="0"/>
            </a:endParaRPr>
          </a:p>
        </p:txBody>
      </p:sp>
      <p:sp>
        <p:nvSpPr>
          <p:cNvPr id="22" name="Rectangle 21">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6811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3650A5A-9628-4904-A82C-E370288038F8}"/>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4558" t="17957" b="17957"/>
          <a:stretch/>
        </p:blipFill>
        <p:spPr>
          <a:xfrm>
            <a:off x="6095998" y="0"/>
            <a:ext cx="6096001" cy="6858000"/>
          </a:xfrm>
        </p:spPr>
      </p:pic>
      <p:sp>
        <p:nvSpPr>
          <p:cNvPr id="4" name="Slide Number Placeholder 3"/>
          <p:cNvSpPr>
            <a:spLocks noGrp="1"/>
          </p:cNvSpPr>
          <p:nvPr>
            <p:ph type="sldNum" sz="quarter" idx="12"/>
          </p:nvPr>
        </p:nvSpPr>
        <p:spPr/>
        <p:txBody>
          <a:bodyPr/>
          <a:lstStyle/>
          <a:p>
            <a:fld id="{C9D3F227-D80C-43C2-8A8F-7C0926469A71}" type="slidenum">
              <a:rPr lang="en-US" smtClean="0"/>
              <a:t>10</a:t>
            </a:fld>
            <a:endParaRPr lang="en-US"/>
          </a:p>
        </p:txBody>
      </p:sp>
      <p:grpSp>
        <p:nvGrpSpPr>
          <p:cNvPr id="7" name="Group 6">
            <a:extLst>
              <a:ext uri="{FF2B5EF4-FFF2-40B4-BE49-F238E27FC236}">
                <a16:creationId xmlns:a16="http://schemas.microsoft.com/office/drawing/2014/main" id="{98D6FE03-87B1-47C2-B564-C6973B8B1E9B}"/>
              </a:ext>
            </a:extLst>
          </p:cNvPr>
          <p:cNvGrpSpPr/>
          <p:nvPr/>
        </p:nvGrpSpPr>
        <p:grpSpPr>
          <a:xfrm>
            <a:off x="390524" y="803495"/>
            <a:ext cx="6096000" cy="5085970"/>
            <a:chOff x="88900" y="746413"/>
            <a:chExt cx="6096000" cy="5085970"/>
          </a:xfrm>
        </p:grpSpPr>
        <p:sp>
          <p:nvSpPr>
            <p:cNvPr id="3" name="Rectangle 2">
              <a:extLst>
                <a:ext uri="{FF2B5EF4-FFF2-40B4-BE49-F238E27FC236}">
                  <a16:creationId xmlns:a16="http://schemas.microsoft.com/office/drawing/2014/main" id="{58551526-7770-4738-A809-7A382B239EA3}"/>
                </a:ext>
              </a:extLst>
            </p:cNvPr>
            <p:cNvSpPr/>
            <p:nvPr/>
          </p:nvSpPr>
          <p:spPr>
            <a:xfrm>
              <a:off x="88901" y="746413"/>
              <a:ext cx="5379852" cy="1815882"/>
            </a:xfrm>
            <a:prstGeom prst="rect">
              <a:avLst/>
            </a:prstGeom>
          </p:spPr>
          <p:txBody>
            <a:bodyPr wrap="square">
              <a:spAutoFit/>
            </a:bodyPr>
            <a:lstStyle/>
            <a:p>
              <a:r>
                <a:rPr lang="en-US" sz="2800" dirty="0">
                  <a:solidFill>
                    <a:schemeClr val="accent6"/>
                  </a:solidFill>
                  <a:latin typeface="Proxima Nova Alt Rg" panose="02000506030000020004" pitchFamily="50" charset="0"/>
                </a:rPr>
                <a:t>Ready To Go? Check Out Our Comprehensive Guide To Building A Sustainable Ecommerce Business.</a:t>
              </a:r>
            </a:p>
          </p:txBody>
        </p:sp>
        <p:sp>
          <p:nvSpPr>
            <p:cNvPr id="6" name="Rectangle 5">
              <a:extLst>
                <a:ext uri="{FF2B5EF4-FFF2-40B4-BE49-F238E27FC236}">
                  <a16:creationId xmlns:a16="http://schemas.microsoft.com/office/drawing/2014/main" id="{AEFA03FB-ADC1-481A-AD35-B04496F58383}"/>
                </a:ext>
              </a:extLst>
            </p:cNvPr>
            <p:cNvSpPr/>
            <p:nvPr/>
          </p:nvSpPr>
          <p:spPr>
            <a:xfrm>
              <a:off x="88900" y="2677673"/>
              <a:ext cx="6096000" cy="3154710"/>
            </a:xfrm>
            <a:prstGeom prst="rect">
              <a:avLst/>
            </a:prstGeom>
          </p:spPr>
          <p:txBody>
            <a:bodyPr>
              <a:spAutoFit/>
            </a:bodyPr>
            <a:lstStyle/>
            <a:p>
              <a:pPr marL="285750" indent="-285750">
                <a:spcBef>
                  <a:spcPts val="600"/>
                </a:spcBef>
                <a:buFont typeface="+mj-lt"/>
                <a:buAutoNum type="arabicPeriod"/>
              </a:pPr>
              <a:r>
                <a:rPr lang="en-US" sz="1200" dirty="0">
                  <a:latin typeface="Proxima Nova Alt Th" panose="02000506030000020004" pitchFamily="50" charset="0"/>
                </a:rPr>
                <a:t>Setting goals and measuring</a:t>
              </a:r>
            </a:p>
            <a:p>
              <a:pPr marL="285750" indent="-285750">
                <a:spcBef>
                  <a:spcPts val="600"/>
                </a:spcBef>
                <a:buFont typeface="+mj-lt"/>
                <a:buAutoNum type="arabicPeriod"/>
              </a:pPr>
              <a:r>
                <a:rPr lang="en-US" sz="1200" dirty="0">
                  <a:latin typeface="Proxima Nova Alt Th" panose="02000506030000020004" pitchFamily="50" charset="0"/>
                </a:rPr>
                <a:t>Designing and sourcing raw materials for your product</a:t>
              </a:r>
            </a:p>
            <a:p>
              <a:pPr marL="285750" indent="-285750">
                <a:spcBef>
                  <a:spcPts val="600"/>
                </a:spcBef>
                <a:buFont typeface="+mj-lt"/>
                <a:buAutoNum type="arabicPeriod"/>
              </a:pPr>
              <a:r>
                <a:rPr lang="en-US" sz="1200" dirty="0">
                  <a:latin typeface="Proxima Nova Alt Th" panose="02000506030000020004" pitchFamily="50" charset="0"/>
                </a:rPr>
                <a:t>Product manufacturing</a:t>
              </a:r>
            </a:p>
            <a:p>
              <a:pPr marL="285750" indent="-285750">
                <a:spcBef>
                  <a:spcPts val="600"/>
                </a:spcBef>
                <a:buFont typeface="+mj-lt"/>
                <a:buAutoNum type="arabicPeriod"/>
              </a:pPr>
              <a:r>
                <a:rPr lang="en-US" sz="1200" dirty="0">
                  <a:latin typeface="Proxima Nova Alt Th" panose="02000506030000020004" pitchFamily="50" charset="0"/>
                </a:rPr>
                <a:t>Warehousing and fulfillment </a:t>
              </a:r>
            </a:p>
            <a:p>
              <a:pPr marL="285750" indent="-285750">
                <a:spcBef>
                  <a:spcPts val="600"/>
                </a:spcBef>
                <a:buFont typeface="+mj-lt"/>
                <a:buAutoNum type="arabicPeriod"/>
              </a:pPr>
              <a:r>
                <a:rPr lang="en-US" sz="1200" dirty="0">
                  <a:latin typeface="Proxima Nova Alt Th" panose="02000506030000020004" pitchFamily="50" charset="0"/>
                </a:rPr>
                <a:t>Product and shipping packaging</a:t>
              </a:r>
            </a:p>
            <a:p>
              <a:pPr marL="285750" indent="-285750">
                <a:spcBef>
                  <a:spcPts val="600"/>
                </a:spcBef>
                <a:buFont typeface="+mj-lt"/>
                <a:buAutoNum type="arabicPeriod"/>
              </a:pPr>
              <a:r>
                <a:rPr lang="en-US" sz="1200" dirty="0">
                  <a:latin typeface="Proxima Nova Alt Th" panose="02000506030000020004" pitchFamily="50" charset="0"/>
                </a:rPr>
                <a:t>Designing for end of life</a:t>
              </a:r>
            </a:p>
            <a:p>
              <a:pPr marL="285750" indent="-285750">
                <a:spcBef>
                  <a:spcPts val="600"/>
                </a:spcBef>
                <a:buFont typeface="+mj-lt"/>
                <a:buAutoNum type="arabicPeriod"/>
              </a:pPr>
              <a:r>
                <a:rPr lang="en-US" sz="1200" dirty="0">
                  <a:latin typeface="Proxima Nova Alt Th" panose="02000506030000020004" pitchFamily="50" charset="0"/>
                </a:rPr>
                <a:t>Inventory management</a:t>
              </a:r>
            </a:p>
            <a:p>
              <a:pPr marL="285750" indent="-285750">
                <a:spcBef>
                  <a:spcPts val="600"/>
                </a:spcBef>
                <a:buFont typeface="+mj-lt"/>
                <a:buAutoNum type="arabicPeriod"/>
              </a:pPr>
              <a:r>
                <a:rPr lang="en-US" sz="1200" dirty="0">
                  <a:latin typeface="Proxima Nova Alt Th" panose="02000506030000020004" pitchFamily="50" charset="0"/>
                </a:rPr>
                <a:t>Shipping and transportation</a:t>
              </a:r>
            </a:p>
            <a:p>
              <a:pPr marL="285750" indent="-285750">
                <a:spcBef>
                  <a:spcPts val="600"/>
                </a:spcBef>
                <a:buFont typeface="+mj-lt"/>
                <a:buAutoNum type="arabicPeriod"/>
              </a:pPr>
              <a:r>
                <a:rPr lang="en-US" sz="1200" dirty="0">
                  <a:latin typeface="Proxima Nova Alt Th" panose="02000506030000020004" pitchFamily="50" charset="0"/>
                </a:rPr>
                <a:t>Managing returns</a:t>
              </a:r>
            </a:p>
            <a:p>
              <a:pPr marL="285750" indent="-285750">
                <a:spcBef>
                  <a:spcPts val="600"/>
                </a:spcBef>
                <a:buFont typeface="+mj-lt"/>
                <a:buAutoNum type="arabicPeriod"/>
              </a:pPr>
              <a:r>
                <a:rPr lang="en-US" sz="1200" dirty="0">
                  <a:latin typeface="Proxima Nova Alt Th" panose="02000506030000020004" pitchFamily="50" charset="0"/>
                </a:rPr>
                <a:t>Office operations and work environment</a:t>
              </a:r>
            </a:p>
            <a:p>
              <a:pPr marL="285750" indent="-285750">
                <a:spcBef>
                  <a:spcPts val="600"/>
                </a:spcBef>
                <a:buFont typeface="+mj-lt"/>
                <a:buAutoNum type="arabicPeriod"/>
              </a:pPr>
              <a:r>
                <a:rPr lang="en-US" sz="1200" dirty="0">
                  <a:latin typeface="Proxima Nova Alt Th" panose="02000506030000020004" pitchFamily="50" charset="0"/>
                </a:rPr>
                <a:t>Corporate activism and engagement</a:t>
              </a:r>
            </a:p>
            <a:p>
              <a:pPr marL="285750" indent="-285750">
                <a:spcBef>
                  <a:spcPts val="600"/>
                </a:spcBef>
                <a:buFont typeface="+mj-lt"/>
                <a:buAutoNum type="arabicPeriod"/>
              </a:pPr>
              <a:r>
                <a:rPr lang="en-US" sz="1200" dirty="0">
                  <a:latin typeface="Proxima Nova Alt Th" panose="02000506030000020004" pitchFamily="50" charset="0"/>
                </a:rPr>
                <a:t>Marketing</a:t>
              </a:r>
            </a:p>
          </p:txBody>
        </p:sp>
      </p:grpSp>
      <p:sp>
        <p:nvSpPr>
          <p:cNvPr id="13" name="Rectangle 12">
            <a:extLst>
              <a:ext uri="{FF2B5EF4-FFF2-40B4-BE49-F238E27FC236}">
                <a16:creationId xmlns:a16="http://schemas.microsoft.com/office/drawing/2014/main" id="{D8F2CE42-46CD-4E45-876C-3831AAD14CBC}"/>
              </a:ext>
            </a:extLst>
          </p:cNvPr>
          <p:cNvSpPr/>
          <p:nvPr/>
        </p:nvSpPr>
        <p:spPr>
          <a:xfrm>
            <a:off x="6095999" y="0"/>
            <a:ext cx="6096000" cy="6858000"/>
          </a:xfrm>
          <a:prstGeom prst="rect">
            <a:avLst/>
          </a:prstGeom>
          <a:solidFill>
            <a:schemeClr val="tx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lide Number Placeholder 3">
            <a:extLst>
              <a:ext uri="{FF2B5EF4-FFF2-40B4-BE49-F238E27FC236}">
                <a16:creationId xmlns:a16="http://schemas.microsoft.com/office/drawing/2014/main" id="{C3EED862-6E68-4600-9ADC-54355446145E}"/>
              </a:ext>
            </a:extLst>
          </p:cNvPr>
          <p:cNvSpPr txBox="1">
            <a:spLocks/>
          </p:cNvSpPr>
          <p:nvPr/>
        </p:nvSpPr>
        <p:spPr>
          <a:xfrm>
            <a:off x="11542834" y="6435724"/>
            <a:ext cx="502920" cy="365125"/>
          </a:xfrm>
          <a:prstGeom prst="rect">
            <a:avLst/>
          </a:prstGeom>
        </p:spPr>
        <p:txBody>
          <a:bodyPr anchor="ctr"/>
          <a:lstStyle>
            <a:defPPr>
              <a:defRPr lang="en-US"/>
            </a:defPPr>
            <a:lvl1pPr marL="0" algn="ctr" defTabSz="914400" rtl="0" eaLnBrk="1" latinLnBrk="0" hangingPunct="1">
              <a:defRPr lang="en-US" sz="1100" kern="1200" spc="300" smtClean="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6EBE2-3E65-4C60-A6CB-F418B9639BAC}" type="slidenum">
              <a:rPr lang="en-US" smtClean="0">
                <a:solidFill>
                  <a:schemeClr val="accent6"/>
                </a:solidFill>
                <a:latin typeface="Proxima Nova Alt Rg" panose="02000506030000020004" pitchFamily="50" charset="0"/>
              </a:rPr>
              <a:pPr/>
              <a:t>10</a:t>
            </a:fld>
            <a:endParaRPr lang="en-US" dirty="0">
              <a:solidFill>
                <a:schemeClr val="accent6"/>
              </a:solidFill>
              <a:latin typeface="Proxima Nova Alt Rg" panose="02000506030000020004" pitchFamily="50" charset="0"/>
            </a:endParaRPr>
          </a:p>
        </p:txBody>
      </p:sp>
      <p:sp>
        <p:nvSpPr>
          <p:cNvPr id="20" name="Rectangle 19">
            <a:extLst>
              <a:ext uri="{FF2B5EF4-FFF2-40B4-BE49-F238E27FC236}">
                <a16:creationId xmlns:a16="http://schemas.microsoft.com/office/drawing/2014/main" id="{75BC3447-6498-4612-8FAF-B0A717B093CD}"/>
              </a:ext>
            </a:extLst>
          </p:cNvPr>
          <p:cNvSpPr/>
          <p:nvPr/>
        </p:nvSpPr>
        <p:spPr>
          <a:xfrm>
            <a:off x="11991974" y="6524942"/>
            <a:ext cx="200025" cy="186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46709EA1-B0B0-40DD-A88B-169A267D35E0}"/>
              </a:ext>
            </a:extLst>
          </p:cNvPr>
          <p:cNvCxnSpPr>
            <a:cxnSpLocks/>
          </p:cNvCxnSpPr>
          <p:nvPr/>
        </p:nvCxnSpPr>
        <p:spPr>
          <a:xfrm>
            <a:off x="11601450" y="6493668"/>
            <a:ext cx="0" cy="249238"/>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4DB8E17E-4DDA-481F-9DEB-D5DD188D9894}"/>
              </a:ext>
            </a:extLst>
          </p:cNvPr>
          <p:cNvSpPr/>
          <p:nvPr/>
        </p:nvSpPr>
        <p:spPr>
          <a:xfrm>
            <a:off x="0" y="6492875"/>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77E7133-1EC0-413B-B976-5E4DD9684449}"/>
              </a:ext>
            </a:extLst>
          </p:cNvPr>
          <p:cNvSpPr/>
          <p:nvPr/>
        </p:nvSpPr>
        <p:spPr>
          <a:xfrm>
            <a:off x="11801476" y="0"/>
            <a:ext cx="390524" cy="3651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4498309"/>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1029</Words>
  <Application>Microsoft Office PowerPoint</Application>
  <PresentationFormat>Widescreen</PresentationFormat>
  <Paragraphs>69</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Proxima Nova Alt Lt</vt:lpstr>
      <vt:lpstr>Proxima Nova Alt Rg</vt:lpstr>
      <vt:lpstr>Calibri</vt:lpstr>
      <vt:lpstr>Arial</vt:lpstr>
      <vt:lpstr>Calibri Light</vt:lpstr>
      <vt:lpstr>Proxima Nova Alt 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sharyar</dc:creator>
  <cp:lastModifiedBy>Saloni Doshi</cp:lastModifiedBy>
  <cp:revision>42</cp:revision>
  <dcterms:created xsi:type="dcterms:W3CDTF">2020-02-01T14:59:48Z</dcterms:created>
  <dcterms:modified xsi:type="dcterms:W3CDTF">2020-02-04T19:04:12Z</dcterms:modified>
</cp:coreProperties>
</file>